
<file path=[Content_Types].xml><?xml version="1.0" encoding="utf-8"?>
<Types xmlns="http://schemas.openxmlformats.org/package/2006/content-types">
  <Default Extension="png" ContentType="image/png"/>
  <Default Extension="wma" ContentType="audio/x-ms-wma"/>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73" r:id="rId5"/>
    <p:sldId id="259" r:id="rId6"/>
    <p:sldId id="260" r:id="rId7"/>
    <p:sldId id="261" r:id="rId8"/>
    <p:sldId id="262" r:id="rId9"/>
    <p:sldId id="263" r:id="rId10"/>
    <p:sldId id="264" r:id="rId11"/>
    <p:sldId id="265" r:id="rId12"/>
    <p:sldId id="267" r:id="rId13"/>
    <p:sldId id="274" r:id="rId14"/>
    <p:sldId id="268" r:id="rId15"/>
    <p:sldId id="269" r:id="rId16"/>
    <p:sldId id="272" r:id="rId17"/>
    <p:sldId id="270" r:id="rId18"/>
    <p:sldId id="271" r:id="rId19"/>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p:scale>
          <a:sx n="70" d="100"/>
          <a:sy n="70" d="100"/>
        </p:scale>
        <p:origin x="-252"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73894F89-8BA1-4B2E-AB3F-D86547F470DA}" type="datetimeFigureOut">
              <a:rPr lang="en-US"/>
              <a:pPr>
                <a:defRPr/>
              </a:pPr>
              <a:t>12/5/2013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A7E1B458-EF1C-44C2-B051-0682CCC0169F}" type="slidenum">
              <a:rPr lang="en-US"/>
              <a:pPr/>
              <a:t>‹#›</a:t>
            </a:fld>
            <a:endParaRPr lang="en-US"/>
          </a:p>
        </p:txBody>
      </p:sp>
    </p:spTree>
    <p:extLst>
      <p:ext uri="{BB962C8B-B14F-4D97-AF65-F5344CB8AC3E}">
        <p14:creationId xmlns:p14="http://schemas.microsoft.com/office/powerpoint/2010/main" val="3415651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41D0FC3-F15E-4A4E-BF6F-B0861F59A7A7}" type="datetimeFigureOut">
              <a:rPr lang="en-US"/>
              <a:pPr>
                <a:defRPr/>
              </a:pPr>
              <a:t>12/5/2013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BE4DC42-A657-417B-9E9D-CA9E9FA28549}" type="slidenum">
              <a:rPr lang="en-US"/>
              <a:pPr/>
              <a:t>‹#›</a:t>
            </a:fld>
            <a:endParaRPr lang="en-US"/>
          </a:p>
        </p:txBody>
      </p:sp>
    </p:spTree>
    <p:extLst>
      <p:ext uri="{BB962C8B-B14F-4D97-AF65-F5344CB8AC3E}">
        <p14:creationId xmlns:p14="http://schemas.microsoft.com/office/powerpoint/2010/main" val="4204498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a:defRPr/>
            </a:pPr>
            <a:fld id="{1A709F05-76BF-4165-B15F-962CA1285CDC}" type="datetimeFigureOut">
              <a:rPr lang="en-US"/>
              <a:pPr>
                <a:defRPr/>
              </a:pPr>
              <a:t>12/5/2013</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575B1239-6BDF-4C67-835A-D74C27A45AA4}" type="slidenum">
              <a:rPr lang="en-US"/>
              <a:pPr/>
              <a:t>‹#›</a:t>
            </a:fld>
            <a:endParaRPr lang="en-US"/>
          </a:p>
        </p:txBody>
      </p:sp>
    </p:spTree>
    <p:extLst>
      <p:ext uri="{BB962C8B-B14F-4D97-AF65-F5344CB8AC3E}">
        <p14:creationId xmlns:p14="http://schemas.microsoft.com/office/powerpoint/2010/main" val="68747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372041E-0E1F-450C-A77F-A97E3E5F3E78}" type="datetimeFigureOut">
              <a:rPr lang="en-US"/>
              <a:pPr>
                <a:defRPr/>
              </a:pPr>
              <a:t>12/5/2013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7FD4FD0-7A27-4A11-AE6A-C9737A1AE545}" type="slidenum">
              <a:rPr lang="en-US"/>
              <a:pPr/>
              <a:t>‹#›</a:t>
            </a:fld>
            <a:endParaRPr lang="en-US"/>
          </a:p>
        </p:txBody>
      </p:sp>
    </p:spTree>
    <p:extLst>
      <p:ext uri="{BB962C8B-B14F-4D97-AF65-F5344CB8AC3E}">
        <p14:creationId xmlns:p14="http://schemas.microsoft.com/office/powerpoint/2010/main" val="2535648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p:txBody>
          <a:bodyPr/>
          <a:lstStyle>
            <a:lvl1pPr>
              <a:defRPr/>
            </a:lvl1pPr>
          </a:lstStyle>
          <a:p>
            <a:pPr>
              <a:defRPr/>
            </a:pPr>
            <a:fld id="{7792E2F0-6347-4647-BA6A-112F30CCC234}" type="datetimeFigureOut">
              <a:rPr lang="en-US"/>
              <a:pPr>
                <a:defRPr/>
              </a:pPr>
              <a:t>12/5/2013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3D45B096-ADE6-4360-814F-738D3E2D220F}" type="slidenum">
              <a:rPr lang="en-US"/>
              <a:pPr/>
              <a:t>‹#›</a:t>
            </a:fld>
            <a:endParaRPr lang="en-US"/>
          </a:p>
        </p:txBody>
      </p:sp>
    </p:spTree>
    <p:extLst>
      <p:ext uri="{BB962C8B-B14F-4D97-AF65-F5344CB8AC3E}">
        <p14:creationId xmlns:p14="http://schemas.microsoft.com/office/powerpoint/2010/main" val="3333292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DCC4857C-5300-4996-A294-D753BDAD2FD1}" type="datetimeFigureOut">
              <a:rPr lang="en-US"/>
              <a:pPr>
                <a:defRPr/>
              </a:pPr>
              <a:t>12/5/2013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9E56D2A-41F1-4154-A21D-4EA048F4D5CC}" type="slidenum">
              <a:rPr lang="en-US"/>
              <a:pPr/>
              <a:t>‹#›</a:t>
            </a:fld>
            <a:endParaRPr lang="en-US"/>
          </a:p>
        </p:txBody>
      </p:sp>
    </p:spTree>
    <p:extLst>
      <p:ext uri="{BB962C8B-B14F-4D97-AF65-F5344CB8AC3E}">
        <p14:creationId xmlns:p14="http://schemas.microsoft.com/office/powerpoint/2010/main" val="623687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5B129028-2BDD-4F6D-A39F-257B3335981F}" type="datetimeFigureOut">
              <a:rPr lang="en-US"/>
              <a:pPr>
                <a:defRPr/>
              </a:pPr>
              <a:t>12/5/2013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E2D615B5-2992-42C8-94A1-C4A014EA68E8}" type="slidenum">
              <a:rPr lang="en-US"/>
              <a:pPr/>
              <a:t>‹#›</a:t>
            </a:fld>
            <a:endParaRPr lang="en-US"/>
          </a:p>
        </p:txBody>
      </p:sp>
    </p:spTree>
    <p:extLst>
      <p:ext uri="{BB962C8B-B14F-4D97-AF65-F5344CB8AC3E}">
        <p14:creationId xmlns:p14="http://schemas.microsoft.com/office/powerpoint/2010/main" val="1910690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3BACF6BE-C9A6-4D54-92F3-2E746985EEAC}" type="datetimeFigureOut">
              <a:rPr lang="en-US"/>
              <a:pPr>
                <a:defRPr/>
              </a:pPr>
              <a:t>12/5/2013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E3E46F32-44CB-4D05-9A86-11E9D7A5272E}" type="slidenum">
              <a:rPr lang="en-US"/>
              <a:pPr/>
              <a:t>‹#›</a:t>
            </a:fld>
            <a:endParaRPr lang="en-US"/>
          </a:p>
        </p:txBody>
      </p:sp>
    </p:spTree>
    <p:extLst>
      <p:ext uri="{BB962C8B-B14F-4D97-AF65-F5344CB8AC3E}">
        <p14:creationId xmlns:p14="http://schemas.microsoft.com/office/powerpoint/2010/main" val="1890097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5229F114-785D-49D1-B0E4-BD44045841B0}" type="datetimeFigureOut">
              <a:rPr lang="en-US"/>
              <a:pPr>
                <a:defRPr/>
              </a:pPr>
              <a:t>12/5/2013</a:t>
            </a:fld>
            <a:endParaRPr lang="en-US"/>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6" name="Slide Number Placeholder 8"/>
          <p:cNvSpPr>
            <a:spLocks noGrp="1"/>
          </p:cNvSpPr>
          <p:nvPr>
            <p:ph type="sldNum" sz="quarter" idx="12"/>
          </p:nvPr>
        </p:nvSpPr>
        <p:spPr/>
        <p:txBody>
          <a:bodyPr/>
          <a:lstStyle>
            <a:lvl1pPr>
              <a:defRPr/>
            </a:lvl1pPr>
          </a:lstStyle>
          <a:p>
            <a:fld id="{7DF1E667-6DC8-4AB8-8A0B-B7F7366D08CC}" type="slidenum">
              <a:rPr lang="en-US"/>
              <a:pPr/>
              <a:t>‹#›</a:t>
            </a:fld>
            <a:endParaRPr lang="en-US"/>
          </a:p>
        </p:txBody>
      </p:sp>
    </p:spTree>
    <p:extLst>
      <p:ext uri="{BB962C8B-B14F-4D97-AF65-F5344CB8AC3E}">
        <p14:creationId xmlns:p14="http://schemas.microsoft.com/office/powerpoint/2010/main" val="3288369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40513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404018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a:xfrm>
            <a:off x="465138" y="6459538"/>
            <a:ext cx="2619375" cy="365125"/>
          </a:xfrm>
        </p:spPr>
        <p:txBody>
          <a:bodyPr/>
          <a:lstStyle>
            <a:lvl1pPr algn="l">
              <a:defRPr/>
            </a:lvl1pPr>
          </a:lstStyle>
          <a:p>
            <a:pPr>
              <a:defRPr/>
            </a:pPr>
            <a:fld id="{8F30D05C-072D-445F-BAA2-187EB544F939}" type="datetimeFigureOut">
              <a:rPr lang="en-US"/>
              <a:pPr>
                <a:defRPr/>
              </a:pPr>
              <a:t>12/5/2013</a:t>
            </a:fld>
            <a:endParaRPr lang="en-US"/>
          </a:p>
        </p:txBody>
      </p:sp>
      <p:sp>
        <p:nvSpPr>
          <p:cNvPr id="8" name="Footer Placeholder 5"/>
          <p:cNvSpPr>
            <a:spLocks noGrp="1"/>
          </p:cNvSpPr>
          <p:nvPr>
            <p:ph type="ftr" sz="quarter" idx="11"/>
          </p:nvPr>
        </p:nvSpPr>
        <p:spPr>
          <a:xfrm>
            <a:off x="4800600" y="6459538"/>
            <a:ext cx="4648200" cy="365125"/>
          </a:xfrm>
        </p:spPr>
        <p:txBody>
          <a:bodyPr/>
          <a:lstStyle>
            <a:lvl1pPr algn="l">
              <a:defRPr>
                <a:solidFill>
                  <a:schemeClr val="tx2"/>
                </a:solidFill>
              </a:defRPr>
            </a:lvl1pPr>
          </a:lstStyle>
          <a:p>
            <a:pPr>
              <a:defRPr/>
            </a:pPr>
            <a:endParaRPr lang="en-US"/>
          </a:p>
        </p:txBody>
      </p:sp>
      <p:sp>
        <p:nvSpPr>
          <p:cNvPr id="9" name="Slide Number Placeholder 6"/>
          <p:cNvSpPr>
            <a:spLocks noGrp="1"/>
          </p:cNvSpPr>
          <p:nvPr>
            <p:ph type="sldNum" sz="quarter" idx="12"/>
          </p:nvPr>
        </p:nvSpPr>
        <p:spPr/>
        <p:txBody>
          <a:bodyPr/>
          <a:lstStyle>
            <a:lvl1pPr>
              <a:defRPr>
                <a:solidFill>
                  <a:schemeClr val="tx2"/>
                </a:solidFill>
              </a:defRPr>
            </a:lvl1pPr>
          </a:lstStyle>
          <a:p>
            <a:fld id="{3EF3E9AB-1496-40E7-892F-0D191D8D5A35}" type="slidenum">
              <a:rPr lang="en-US"/>
              <a:pPr/>
              <a:t>‹#›</a:t>
            </a:fld>
            <a:endParaRPr lang="en-US"/>
          </a:p>
        </p:txBody>
      </p:sp>
    </p:spTree>
    <p:extLst>
      <p:ext uri="{BB962C8B-B14F-4D97-AF65-F5344CB8AC3E}">
        <p14:creationId xmlns:p14="http://schemas.microsoft.com/office/powerpoint/2010/main" val="3603447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4914900"/>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oAutofit/>
          </a:bodyPr>
          <a:lstStyle>
            <a:lvl1pPr>
              <a:defRPr sz="3600" b="0">
                <a:solidFill>
                  <a:schemeClr val="tx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1">
              <a:lumMod val="50000"/>
              <a:lumOff val="5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solidFill>
                  <a:schemeClr val="tx2"/>
                </a:solidFill>
              </a:defRPr>
            </a:lvl1pPr>
          </a:lstStyle>
          <a:p>
            <a:pPr>
              <a:defRPr/>
            </a:pPr>
            <a:fld id="{FDA9EC80-53AC-4DAA-9C6D-D7E9F12C0E11}" type="datetimeFigureOut">
              <a:rPr lang="en-US"/>
              <a:pPr>
                <a:defRPr/>
              </a:pPr>
              <a:t>12/5/2013</a:t>
            </a:fld>
            <a:endParaRPr lang="en-US"/>
          </a:p>
        </p:txBody>
      </p:sp>
      <p:sp>
        <p:nvSpPr>
          <p:cNvPr id="7" name="Footer Placeholder 5"/>
          <p:cNvSpPr>
            <a:spLocks noGrp="1"/>
          </p:cNvSpPr>
          <p:nvPr>
            <p:ph type="ftr" sz="quarter" idx="11"/>
          </p:nvPr>
        </p:nvSpPr>
        <p:spPr/>
        <p:txBody>
          <a:bodyPr/>
          <a:lstStyle>
            <a:lvl1pPr>
              <a:defRPr>
                <a:solidFill>
                  <a:schemeClr val="tx2"/>
                </a:solidFill>
              </a:defRPr>
            </a:lvl1pPr>
          </a:lstStyle>
          <a:p>
            <a:pPr>
              <a:defRPr/>
            </a:pPr>
            <a:endParaRPr lang="en-US"/>
          </a:p>
        </p:txBody>
      </p:sp>
      <p:sp>
        <p:nvSpPr>
          <p:cNvPr id="8" name="Slide Number Placeholder 6"/>
          <p:cNvSpPr>
            <a:spLocks noGrp="1"/>
          </p:cNvSpPr>
          <p:nvPr>
            <p:ph type="sldNum" sz="quarter" idx="12"/>
          </p:nvPr>
        </p:nvSpPr>
        <p:spPr/>
        <p:txBody>
          <a:bodyPr/>
          <a:lstStyle>
            <a:lvl1pPr>
              <a:defRPr>
                <a:solidFill>
                  <a:schemeClr val="tx2"/>
                </a:solidFill>
              </a:defRPr>
            </a:lvl1pPr>
          </a:lstStyle>
          <a:p>
            <a:fld id="{1F479AE7-7D78-43B1-B24C-2CA93A19CEF4}" type="slidenum">
              <a:rPr lang="en-US"/>
              <a:pPr/>
              <a:t>‹#›</a:t>
            </a:fld>
            <a:endParaRPr lang="en-US"/>
          </a:p>
        </p:txBody>
      </p:sp>
    </p:spTree>
    <p:extLst>
      <p:ext uri="{BB962C8B-B14F-4D97-AF65-F5344CB8AC3E}">
        <p14:creationId xmlns:p14="http://schemas.microsoft.com/office/powerpoint/2010/main" val="2171869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tangle 6"/>
          <p:cNvSpPr/>
          <p:nvPr/>
        </p:nvSpPr>
        <p:spPr>
          <a:xfrm>
            <a:off x="0" y="6400800"/>
            <a:ext cx="12192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5"/>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963" y="287338"/>
            <a:ext cx="10058400" cy="144938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1029" name="Text Placeholder 2"/>
          <p:cNvSpPr>
            <a:spLocks noGrp="1"/>
          </p:cNvSpPr>
          <p:nvPr>
            <p:ph type="body" idx="1"/>
          </p:nvPr>
        </p:nvSpPr>
        <p:spPr bwMode="auto">
          <a:xfrm>
            <a:off x="1096963" y="1846263"/>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096963" y="6459538"/>
            <a:ext cx="2473325"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a:defRPr/>
            </a:pPr>
            <a:fld id="{D2DF87AD-9DC5-42DB-B1A5-E711E98ABC9B}" type="datetimeFigureOut">
              <a:rPr lang="en-US"/>
              <a:pPr>
                <a:defRPr/>
              </a:pPr>
              <a:t>12/5/2013</a:t>
            </a:fld>
            <a:endParaRPr lang="en-US"/>
          </a:p>
        </p:txBody>
      </p:sp>
      <p:sp>
        <p:nvSpPr>
          <p:cNvPr id="5" name="Footer Placeholder 4"/>
          <p:cNvSpPr>
            <a:spLocks noGrp="1"/>
          </p:cNvSpPr>
          <p:nvPr>
            <p:ph type="ftr" sz="quarter" idx="3"/>
          </p:nvPr>
        </p:nvSpPr>
        <p:spPr>
          <a:xfrm>
            <a:off x="3686175" y="6459538"/>
            <a:ext cx="48228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a:defRPr/>
            </a:pPr>
            <a:endParaRPr lang="en-US"/>
          </a:p>
        </p:txBody>
      </p:sp>
      <p:sp>
        <p:nvSpPr>
          <p:cNvPr id="6" name="Slide Number Placeholder 5"/>
          <p:cNvSpPr>
            <a:spLocks noGrp="1"/>
          </p:cNvSpPr>
          <p:nvPr>
            <p:ph type="sldNum" sz="quarter" idx="4"/>
          </p:nvPr>
        </p:nvSpPr>
        <p:spPr>
          <a:xfrm>
            <a:off x="9901238" y="6459538"/>
            <a:ext cx="13112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fld id="{1C5ADFEB-2EAB-4190-8828-644807956FA8}" type="slidenum">
              <a:rPr lang="en-US"/>
              <a:pPr/>
              <a:t>‹#›</a:t>
            </a:fld>
            <a:endParaRPr lang="en-US"/>
          </a:p>
        </p:txBody>
      </p:sp>
      <p:cxnSp>
        <p:nvCxnSpPr>
          <p:cNvPr id="10" name="Straight Connector 9"/>
          <p:cNvCxnSpPr/>
          <p:nvPr/>
        </p:nvCxnSpPr>
        <p:spPr>
          <a:xfrm>
            <a:off x="1193800" y="1738313"/>
            <a:ext cx="996632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dk1" tx1="lt1" bg2="dk2" tx2="lt2" accent1="accent1" accent2="accent2" accent3="accent3" accent4="accent4" accent5="accent5" accent6="accent6" hlink="hlink" folHlink="folHlink"/>
  <p:sldLayoutIdLst>
    <p:sldLayoutId id="2147483689" r:id="rId1"/>
    <p:sldLayoutId id="2147483684" r:id="rId2"/>
    <p:sldLayoutId id="2147483690" r:id="rId3"/>
    <p:sldLayoutId id="2147483685" r:id="rId4"/>
    <p:sldLayoutId id="2147483686" r:id="rId5"/>
    <p:sldLayoutId id="2147483687" r:id="rId6"/>
    <p:sldLayoutId id="2147483691" r:id="rId7"/>
    <p:sldLayoutId id="2147483692" r:id="rId8"/>
    <p:sldLayoutId id="2147483693" r:id="rId9"/>
    <p:sldLayoutId id="2147483688" r:id="rId10"/>
    <p:sldLayoutId id="2147483694" r:id="rId11"/>
  </p:sldLayoutIdLst>
  <p:txStyles>
    <p:titleStyle>
      <a:lvl1pPr algn="l" rtl="0" eaLnBrk="0" fontAlgn="base" hangingPunct="0">
        <a:lnSpc>
          <a:spcPct val="85000"/>
        </a:lnSpc>
        <a:spcBef>
          <a:spcPct val="0"/>
        </a:spcBef>
        <a:spcAft>
          <a:spcPct val="0"/>
        </a:spcAft>
        <a:defRPr sz="4800" kern="1200" spc="-50">
          <a:solidFill>
            <a:srgbClr val="FFFFFF"/>
          </a:solidFill>
          <a:latin typeface="+mj-lt"/>
          <a:ea typeface="+mj-ea"/>
          <a:cs typeface="+mj-cs"/>
        </a:defRPr>
      </a:lvl1pPr>
      <a:lvl2pPr algn="l" rtl="0" eaLnBrk="0" fontAlgn="base" hangingPunct="0">
        <a:lnSpc>
          <a:spcPct val="85000"/>
        </a:lnSpc>
        <a:spcBef>
          <a:spcPct val="0"/>
        </a:spcBef>
        <a:spcAft>
          <a:spcPct val="0"/>
        </a:spcAft>
        <a:defRPr sz="4800">
          <a:solidFill>
            <a:srgbClr val="FFFFFF"/>
          </a:solidFill>
          <a:latin typeface="Calibri Light" pitchFamily="34" charset="0"/>
        </a:defRPr>
      </a:lvl2pPr>
      <a:lvl3pPr algn="l" rtl="0" eaLnBrk="0" fontAlgn="base" hangingPunct="0">
        <a:lnSpc>
          <a:spcPct val="85000"/>
        </a:lnSpc>
        <a:spcBef>
          <a:spcPct val="0"/>
        </a:spcBef>
        <a:spcAft>
          <a:spcPct val="0"/>
        </a:spcAft>
        <a:defRPr sz="4800">
          <a:solidFill>
            <a:srgbClr val="FFFFFF"/>
          </a:solidFill>
          <a:latin typeface="Calibri Light" pitchFamily="34" charset="0"/>
        </a:defRPr>
      </a:lvl3pPr>
      <a:lvl4pPr algn="l" rtl="0" eaLnBrk="0" fontAlgn="base" hangingPunct="0">
        <a:lnSpc>
          <a:spcPct val="85000"/>
        </a:lnSpc>
        <a:spcBef>
          <a:spcPct val="0"/>
        </a:spcBef>
        <a:spcAft>
          <a:spcPct val="0"/>
        </a:spcAft>
        <a:defRPr sz="4800">
          <a:solidFill>
            <a:srgbClr val="FFFFFF"/>
          </a:solidFill>
          <a:latin typeface="Calibri Light" pitchFamily="34" charset="0"/>
        </a:defRPr>
      </a:lvl4pPr>
      <a:lvl5pPr algn="l" rtl="0" eaLnBrk="0" fontAlgn="base" hangingPunct="0">
        <a:lnSpc>
          <a:spcPct val="85000"/>
        </a:lnSpc>
        <a:spcBef>
          <a:spcPct val="0"/>
        </a:spcBef>
        <a:spcAft>
          <a:spcPct val="0"/>
        </a:spcAft>
        <a:defRPr sz="4800">
          <a:solidFill>
            <a:srgbClr val="FFFFFF"/>
          </a:solidFill>
          <a:latin typeface="Calibri Light" pitchFamily="34" charset="0"/>
        </a:defRPr>
      </a:lvl5pPr>
      <a:lvl6pPr marL="457200" algn="l" rtl="0" fontAlgn="base">
        <a:lnSpc>
          <a:spcPct val="85000"/>
        </a:lnSpc>
        <a:spcBef>
          <a:spcPct val="0"/>
        </a:spcBef>
        <a:spcAft>
          <a:spcPct val="0"/>
        </a:spcAft>
        <a:defRPr sz="4800">
          <a:solidFill>
            <a:srgbClr val="FFFFFF"/>
          </a:solidFill>
          <a:latin typeface="Calibri Light" pitchFamily="34" charset="0"/>
        </a:defRPr>
      </a:lvl6pPr>
      <a:lvl7pPr marL="914400" algn="l" rtl="0" fontAlgn="base">
        <a:lnSpc>
          <a:spcPct val="85000"/>
        </a:lnSpc>
        <a:spcBef>
          <a:spcPct val="0"/>
        </a:spcBef>
        <a:spcAft>
          <a:spcPct val="0"/>
        </a:spcAft>
        <a:defRPr sz="4800">
          <a:solidFill>
            <a:srgbClr val="FFFFFF"/>
          </a:solidFill>
          <a:latin typeface="Calibri Light" pitchFamily="34" charset="0"/>
        </a:defRPr>
      </a:lvl7pPr>
      <a:lvl8pPr marL="1371600" algn="l" rtl="0" fontAlgn="base">
        <a:lnSpc>
          <a:spcPct val="85000"/>
        </a:lnSpc>
        <a:spcBef>
          <a:spcPct val="0"/>
        </a:spcBef>
        <a:spcAft>
          <a:spcPct val="0"/>
        </a:spcAft>
        <a:defRPr sz="4800">
          <a:solidFill>
            <a:srgbClr val="FFFFFF"/>
          </a:solidFill>
          <a:latin typeface="Calibri Light" pitchFamily="34" charset="0"/>
        </a:defRPr>
      </a:lvl8pPr>
      <a:lvl9pPr marL="1828800" algn="l" rtl="0" fontAlgn="base">
        <a:lnSpc>
          <a:spcPct val="85000"/>
        </a:lnSpc>
        <a:spcBef>
          <a:spcPct val="0"/>
        </a:spcBef>
        <a:spcAft>
          <a:spcPct val="0"/>
        </a:spcAft>
        <a:defRPr sz="4800">
          <a:solidFill>
            <a:srgbClr val="FFFFFF"/>
          </a:solidFill>
          <a:latin typeface="Calibri Light" pitchFamily="34" charset="0"/>
        </a:defRPr>
      </a:lvl9pPr>
    </p:titleStyle>
    <p:bodyStyle>
      <a:lvl1pPr marL="90488" indent="-90488" algn="l" rtl="0" eaLnBrk="0" fontAlgn="base" hangingPunct="0">
        <a:lnSpc>
          <a:spcPct val="90000"/>
        </a:lnSpc>
        <a:spcBef>
          <a:spcPts val="1200"/>
        </a:spcBef>
        <a:spcAft>
          <a:spcPts val="200"/>
        </a:spcAft>
        <a:buClr>
          <a:srgbClr val="B5AE53"/>
        </a:buClr>
        <a:buSzPct val="100000"/>
        <a:buFont typeface="Calibri" pitchFamily="34" charset="0"/>
        <a:buChar char=" "/>
        <a:defRPr sz="2000" kern="1200">
          <a:solidFill>
            <a:srgbClr val="FFFFFF"/>
          </a:solidFill>
          <a:latin typeface="+mn-lt"/>
          <a:ea typeface="+mn-ea"/>
          <a:cs typeface="+mn-cs"/>
        </a:defRPr>
      </a:lvl1pPr>
      <a:lvl2pPr marL="382588" indent="-182563" algn="l" rtl="0" eaLnBrk="0" fontAlgn="base" hangingPunct="0">
        <a:lnSpc>
          <a:spcPct val="90000"/>
        </a:lnSpc>
        <a:spcBef>
          <a:spcPts val="200"/>
        </a:spcBef>
        <a:spcAft>
          <a:spcPts val="400"/>
        </a:spcAft>
        <a:buClr>
          <a:srgbClr val="B5AE53"/>
        </a:buClr>
        <a:buFont typeface="Calibri" panose="020F0502020204030204" pitchFamily="34" charset="0"/>
        <a:buChar char="◦"/>
        <a:defRPr kern="1200">
          <a:solidFill>
            <a:srgbClr val="FFFFFF"/>
          </a:solidFill>
          <a:latin typeface="+mn-lt"/>
          <a:ea typeface="+mn-ea"/>
          <a:cs typeface="+mn-cs"/>
        </a:defRPr>
      </a:lvl2pPr>
      <a:lvl3pPr marL="566738" indent="-182563" algn="l" rtl="0" eaLnBrk="0" fontAlgn="base" hangingPunct="0">
        <a:lnSpc>
          <a:spcPct val="90000"/>
        </a:lnSpc>
        <a:spcBef>
          <a:spcPts val="200"/>
        </a:spcBef>
        <a:spcAft>
          <a:spcPts val="400"/>
        </a:spcAft>
        <a:buClr>
          <a:srgbClr val="B5AE53"/>
        </a:buClr>
        <a:buFont typeface="Calibri" panose="020F0502020204030204" pitchFamily="34" charset="0"/>
        <a:buChar char="◦"/>
        <a:defRPr sz="1400" kern="1200">
          <a:solidFill>
            <a:srgbClr val="FFFFFF"/>
          </a:solidFill>
          <a:latin typeface="+mn-lt"/>
          <a:ea typeface="+mn-ea"/>
          <a:cs typeface="+mn-cs"/>
        </a:defRPr>
      </a:lvl3pPr>
      <a:lvl4pPr marL="749300" indent="-182563" algn="l" rtl="0" eaLnBrk="0" fontAlgn="base" hangingPunct="0">
        <a:lnSpc>
          <a:spcPct val="90000"/>
        </a:lnSpc>
        <a:spcBef>
          <a:spcPts val="200"/>
        </a:spcBef>
        <a:spcAft>
          <a:spcPts val="400"/>
        </a:spcAft>
        <a:buClr>
          <a:srgbClr val="B5AE53"/>
        </a:buClr>
        <a:buFont typeface="Calibri" panose="020F0502020204030204" pitchFamily="34" charset="0"/>
        <a:buChar char="◦"/>
        <a:defRPr sz="1400" kern="1200">
          <a:solidFill>
            <a:srgbClr val="FFFFFF"/>
          </a:solidFill>
          <a:latin typeface="+mn-lt"/>
          <a:ea typeface="+mn-ea"/>
          <a:cs typeface="+mn-cs"/>
        </a:defRPr>
      </a:lvl4pPr>
      <a:lvl5pPr marL="931863" indent="-182563" algn="l" rtl="0" eaLnBrk="0" fontAlgn="base" hangingPunct="0">
        <a:lnSpc>
          <a:spcPct val="90000"/>
        </a:lnSpc>
        <a:spcBef>
          <a:spcPts val="200"/>
        </a:spcBef>
        <a:spcAft>
          <a:spcPts val="400"/>
        </a:spcAft>
        <a:buClr>
          <a:srgbClr val="B5AE53"/>
        </a:buClr>
        <a:buFont typeface="Calibri" panose="020F0502020204030204" pitchFamily="34" charset="0"/>
        <a:buChar char="◦"/>
        <a:defRPr sz="1400" kern="1200">
          <a:solidFill>
            <a:srgbClr val="FFFFFF"/>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2.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2.png"/><Relationship Id="rId4" Type="http://schemas.openxmlformats.org/officeDocument/2006/relationships/hyperlink" Target="mailto:backuss@tvsc.k12.in.u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2.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2.png"/><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People holding hands around wor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3563" y="2339975"/>
            <a:ext cx="5278437" cy="35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1096963" y="758825"/>
            <a:ext cx="10058400" cy="3565525"/>
          </a:xfrm>
        </p:spPr>
        <p:txBody>
          <a:bodyPr/>
          <a:lstStyle/>
          <a:p>
            <a:pPr eaLnBrk="1" fontAlgn="auto" hangingPunct="1">
              <a:spcAft>
                <a:spcPts val="0"/>
              </a:spcAft>
              <a:defRPr/>
            </a:pPr>
            <a:r>
              <a:rPr lang="en-US" sz="6600" dirty="0" smtClean="0">
                <a:solidFill>
                  <a:schemeClr val="tx2"/>
                </a:solidFill>
              </a:rPr>
              <a:t>HEA 1423</a:t>
            </a:r>
            <a:r>
              <a:rPr lang="en-US" dirty="0" smtClean="0"/>
              <a:t/>
            </a:r>
            <a:br>
              <a:rPr lang="en-US" dirty="0" smtClean="0"/>
            </a:br>
            <a:r>
              <a:rPr lang="en-US" dirty="0" smtClean="0">
                <a:solidFill>
                  <a:schemeClr val="accent5"/>
                </a:solidFill>
              </a:rPr>
              <a:t>Anti-Bullying Law</a:t>
            </a:r>
            <a:r>
              <a:rPr lang="en-US" dirty="0" smtClean="0"/>
              <a:t/>
            </a:r>
            <a:br>
              <a:rPr lang="en-US" dirty="0" smtClean="0"/>
            </a:br>
            <a:r>
              <a:rPr lang="en-US" sz="6000" dirty="0" smtClean="0"/>
              <a:t>Community Meeting</a:t>
            </a:r>
            <a:endParaRPr lang="en-US" sz="6000" dirty="0"/>
          </a:p>
        </p:txBody>
      </p:sp>
      <p:sp>
        <p:nvSpPr>
          <p:cNvPr id="9" name="Subtitle 8"/>
          <p:cNvSpPr>
            <a:spLocks noGrp="1"/>
          </p:cNvSpPr>
          <p:nvPr>
            <p:ph type="subTitle" idx="1"/>
          </p:nvPr>
        </p:nvSpPr>
        <p:spPr>
          <a:xfrm>
            <a:off x="1100138" y="4456113"/>
            <a:ext cx="10058400" cy="1727200"/>
          </a:xfrm>
        </p:spPr>
        <p:txBody>
          <a:bodyPr rtlCol="0">
            <a:normAutofit fontScale="85000" lnSpcReduction="20000"/>
          </a:bodyPr>
          <a:lstStyle/>
          <a:p>
            <a:pPr eaLnBrk="1" fontAlgn="auto" hangingPunct="1">
              <a:buClr>
                <a:schemeClr val="accent3"/>
              </a:buClr>
              <a:defRPr/>
            </a:pPr>
            <a:r>
              <a:rPr lang="en-US" sz="4200" dirty="0" smtClean="0">
                <a:solidFill>
                  <a:schemeClr val="accent5"/>
                </a:solidFill>
                <a:latin typeface="Baskerville Old Face" panose="02020602080505020303" pitchFamily="18" charset="0"/>
              </a:rPr>
              <a:t>Scott Backus</a:t>
            </a:r>
          </a:p>
          <a:p>
            <a:pPr eaLnBrk="1" fontAlgn="auto" hangingPunct="1">
              <a:buClr>
                <a:schemeClr val="accent3"/>
              </a:buClr>
              <a:defRPr/>
            </a:pPr>
            <a:r>
              <a:rPr lang="en-US" dirty="0" smtClean="0">
                <a:latin typeface="Baskerville Old Face" panose="02020602080505020303" pitchFamily="18" charset="0"/>
              </a:rPr>
              <a:t>TVMS Assistant Principal</a:t>
            </a:r>
          </a:p>
          <a:p>
            <a:pPr eaLnBrk="1" fontAlgn="auto" hangingPunct="1">
              <a:buClr>
                <a:schemeClr val="accent3"/>
              </a:buClr>
              <a:defRPr/>
            </a:pPr>
            <a:r>
              <a:rPr lang="en-US" dirty="0" smtClean="0">
                <a:latin typeface="Baskerville Old Face" panose="02020602080505020303" pitchFamily="18" charset="0"/>
              </a:rPr>
              <a:t>TVSC School Safety Specialist</a:t>
            </a:r>
          </a:p>
          <a:p>
            <a:pPr eaLnBrk="1" fontAlgn="auto" hangingPunct="1">
              <a:buClr>
                <a:schemeClr val="accent3"/>
              </a:buClr>
              <a:defRPr/>
            </a:pPr>
            <a:r>
              <a:rPr lang="en-US" dirty="0" smtClean="0">
                <a:latin typeface="Baskerville Old Face" panose="02020602080505020303" pitchFamily="18" charset="0"/>
              </a:rPr>
              <a:t>Community Member and Father of kids at TVSC</a:t>
            </a:r>
            <a:endParaRPr lang="en-US" dirty="0">
              <a:latin typeface="Baskerville Old Face" panose="02020602080505020303" pitchFamily="18"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120"/>
    </mc:Choice>
    <mc:Fallback>
      <p:transition spd="slow" advTm="42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5"/>
                </a:solidFill>
              </a:rPr>
              <a:t>Why do students bully others?</a:t>
            </a:r>
            <a:endParaRPr lang="en-US" dirty="0">
              <a:solidFill>
                <a:schemeClr val="accent5"/>
              </a:solidFill>
            </a:endParaRPr>
          </a:p>
        </p:txBody>
      </p:sp>
      <p:sp>
        <p:nvSpPr>
          <p:cNvPr id="3" name="Content Placeholder 2"/>
          <p:cNvSpPr>
            <a:spLocks noGrp="1"/>
          </p:cNvSpPr>
          <p:nvPr>
            <p:ph idx="1"/>
          </p:nvPr>
        </p:nvSpPr>
        <p:spPr/>
        <p:txBody>
          <a:bodyPr rtlCol="0">
            <a:normAutofit/>
          </a:bodyPr>
          <a:lstStyle/>
          <a:p>
            <a:pPr marL="0" indent="0" eaLnBrk="1" fontAlgn="auto" hangingPunct="1">
              <a:lnSpc>
                <a:spcPct val="100000"/>
              </a:lnSpc>
              <a:spcBef>
                <a:spcPct val="20000"/>
              </a:spcBef>
              <a:spcAft>
                <a:spcPts val="0"/>
              </a:spcAft>
              <a:buClrTx/>
              <a:buSzTx/>
              <a:buFont typeface="Calibri" pitchFamily="34" charset="0"/>
              <a:buNone/>
              <a:defRPr/>
            </a:pPr>
            <a:r>
              <a:rPr lang="en-US" sz="2400" dirty="0">
                <a:solidFill>
                  <a:schemeClr val="tx2"/>
                </a:solidFill>
                <a:latin typeface="Century Schoolbook"/>
                <a:cs typeface="Century Schoolbook"/>
              </a:rPr>
              <a:t>Information about bullying suggests that there are three interrelated reasons why students bully.</a:t>
            </a:r>
          </a:p>
          <a:p>
            <a:pPr marL="0" indent="0" eaLnBrk="1" fontAlgn="auto" hangingPunct="1">
              <a:lnSpc>
                <a:spcPct val="100000"/>
              </a:lnSpc>
              <a:spcBef>
                <a:spcPct val="20000"/>
              </a:spcBef>
              <a:spcAft>
                <a:spcPts val="0"/>
              </a:spcAft>
              <a:buClrTx/>
              <a:buSzTx/>
              <a:buFont typeface="Calibri" pitchFamily="34" charset="0"/>
              <a:buNone/>
              <a:defRPr/>
            </a:pPr>
            <a:endParaRPr lang="en-US" sz="2400" dirty="0">
              <a:solidFill>
                <a:schemeClr val="tx2"/>
              </a:solidFill>
              <a:latin typeface="Century Schoolbook"/>
              <a:cs typeface="Century Schoolbook"/>
            </a:endParaRPr>
          </a:p>
          <a:p>
            <a:pPr marL="514350" indent="-514350" eaLnBrk="1" fontAlgn="auto" hangingPunct="1">
              <a:lnSpc>
                <a:spcPct val="100000"/>
              </a:lnSpc>
              <a:spcBef>
                <a:spcPct val="20000"/>
              </a:spcBef>
              <a:spcAft>
                <a:spcPts val="0"/>
              </a:spcAft>
              <a:buClrTx/>
              <a:buSzTx/>
              <a:buFont typeface="Arial"/>
              <a:buAutoNum type="arabicPeriod"/>
              <a:defRPr/>
            </a:pPr>
            <a:r>
              <a:rPr lang="en-US" sz="2400" dirty="0">
                <a:solidFill>
                  <a:schemeClr val="tx2"/>
                </a:solidFill>
                <a:latin typeface="Century Schoolbook"/>
                <a:cs typeface="Century Schoolbook"/>
              </a:rPr>
              <a:t>Students who bully have strong </a:t>
            </a:r>
            <a:r>
              <a:rPr lang="en-US" sz="2400" dirty="0">
                <a:solidFill>
                  <a:schemeClr val="accent5"/>
                </a:solidFill>
                <a:latin typeface="Century Schoolbook"/>
                <a:cs typeface="Century Schoolbook"/>
              </a:rPr>
              <a:t>needs for power </a:t>
            </a:r>
            <a:r>
              <a:rPr lang="en-US" sz="2400" dirty="0">
                <a:solidFill>
                  <a:schemeClr val="tx2"/>
                </a:solidFill>
                <a:latin typeface="Century Schoolbook"/>
                <a:cs typeface="Century Schoolbook"/>
              </a:rPr>
              <a:t>and (negative) dominance. </a:t>
            </a:r>
          </a:p>
          <a:p>
            <a:pPr marL="514350" indent="-514350" eaLnBrk="1" fontAlgn="auto" hangingPunct="1">
              <a:lnSpc>
                <a:spcPct val="100000"/>
              </a:lnSpc>
              <a:spcBef>
                <a:spcPct val="20000"/>
              </a:spcBef>
              <a:spcAft>
                <a:spcPts val="0"/>
              </a:spcAft>
              <a:buClrTx/>
              <a:buSzTx/>
              <a:buFont typeface="Arial"/>
              <a:buAutoNum type="arabicPeriod"/>
              <a:defRPr/>
            </a:pPr>
            <a:r>
              <a:rPr lang="en-US" sz="2400" dirty="0">
                <a:solidFill>
                  <a:schemeClr val="tx2"/>
                </a:solidFill>
                <a:latin typeface="Century Schoolbook"/>
                <a:cs typeface="Century Schoolbook"/>
              </a:rPr>
              <a:t>Students who bully </a:t>
            </a:r>
            <a:r>
              <a:rPr lang="en-US" sz="2400" dirty="0">
                <a:solidFill>
                  <a:schemeClr val="accent5"/>
                </a:solidFill>
                <a:latin typeface="Century Schoolbook"/>
                <a:cs typeface="Century Schoolbook"/>
              </a:rPr>
              <a:t>find satisfaction </a:t>
            </a:r>
            <a:r>
              <a:rPr lang="en-US" sz="2400" dirty="0">
                <a:solidFill>
                  <a:schemeClr val="tx2"/>
                </a:solidFill>
                <a:latin typeface="Century Schoolbook"/>
                <a:cs typeface="Century Schoolbook"/>
              </a:rPr>
              <a:t>in causing injury and suffering to other students.  </a:t>
            </a:r>
          </a:p>
          <a:p>
            <a:pPr marL="514350" indent="-514350" eaLnBrk="1" fontAlgn="auto" hangingPunct="1">
              <a:lnSpc>
                <a:spcPct val="100000"/>
              </a:lnSpc>
              <a:spcBef>
                <a:spcPct val="20000"/>
              </a:spcBef>
              <a:spcAft>
                <a:spcPts val="0"/>
              </a:spcAft>
              <a:buClrTx/>
              <a:buSzTx/>
              <a:buFont typeface="Arial"/>
              <a:buAutoNum type="arabicPeriod"/>
              <a:defRPr/>
            </a:pPr>
            <a:r>
              <a:rPr lang="en-US" sz="2400" dirty="0">
                <a:solidFill>
                  <a:schemeClr val="tx2"/>
                </a:solidFill>
                <a:latin typeface="Century Schoolbook"/>
                <a:cs typeface="Century Schoolbook"/>
              </a:rPr>
              <a:t>Students who bully are often rewarded in some way for their behavior with </a:t>
            </a:r>
            <a:r>
              <a:rPr lang="en-US" sz="2400" dirty="0">
                <a:solidFill>
                  <a:schemeClr val="accent5"/>
                </a:solidFill>
                <a:latin typeface="Century Schoolbook"/>
                <a:cs typeface="Century Schoolbook"/>
              </a:rPr>
              <a:t>material or psychological rewards</a:t>
            </a:r>
            <a:r>
              <a:rPr lang="en-US" sz="2400" dirty="0">
                <a:solidFill>
                  <a:schemeClr val="tx2"/>
                </a:solidFill>
                <a:latin typeface="Century Schoolbook"/>
                <a:cs typeface="Century Schoolbook"/>
              </a:rPr>
              <a:t>.</a:t>
            </a:r>
          </a:p>
          <a:p>
            <a:pPr marL="91440" indent="-91440" eaLnBrk="1" fontAlgn="auto" hangingPunct="1">
              <a:buClr>
                <a:schemeClr val="accent3"/>
              </a:buClr>
              <a:defRPr/>
            </a:pPr>
            <a:endParaRPr lang="en-US" dirty="0">
              <a:solidFill>
                <a:schemeClr val="tx1">
                  <a:lumMod val="75000"/>
                  <a:lumOff val="25000"/>
                </a:schemeClr>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6971"/>
    </mc:Choice>
    <mc:Fallback>
      <p:transition spd="slow" advTm="76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5"/>
                </a:solidFill>
              </a:rPr>
              <a:t>Effects on Targets</a:t>
            </a:r>
            <a:endParaRPr lang="en-US" dirty="0">
              <a:solidFill>
                <a:schemeClr val="accent5"/>
              </a:solidFill>
            </a:endParaRPr>
          </a:p>
        </p:txBody>
      </p:sp>
      <p:sp>
        <p:nvSpPr>
          <p:cNvPr id="3" name="Content Placeholder 2"/>
          <p:cNvSpPr>
            <a:spLocks noGrp="1"/>
          </p:cNvSpPr>
          <p:nvPr>
            <p:ph idx="1"/>
          </p:nvPr>
        </p:nvSpPr>
        <p:spPr/>
        <p:txBody>
          <a:bodyPr rtlCol="0">
            <a:normAutofit lnSpcReduction="10000"/>
          </a:bodyPr>
          <a:lstStyle/>
          <a:p>
            <a:pPr marL="0" indent="0" eaLnBrk="1" hangingPunct="1">
              <a:lnSpc>
                <a:spcPct val="100000"/>
              </a:lnSpc>
              <a:spcBef>
                <a:spcPct val="20000"/>
              </a:spcBef>
              <a:spcAft>
                <a:spcPct val="0"/>
              </a:spcAft>
              <a:buClrTx/>
              <a:buSzTx/>
              <a:buFont typeface="Calibri" pitchFamily="34" charset="0"/>
              <a:buNone/>
              <a:defRPr/>
            </a:pPr>
            <a:r>
              <a:rPr lang="en-US" sz="2400" dirty="0" smtClean="0">
                <a:solidFill>
                  <a:schemeClr val="tx2"/>
                </a:solidFill>
                <a:ea typeface="MS PGothic" panose="020B0600070205080204" pitchFamily="34" charset="-128"/>
              </a:rPr>
              <a:t>Kids </a:t>
            </a:r>
            <a:r>
              <a:rPr lang="en-US" sz="2400" dirty="0">
                <a:solidFill>
                  <a:schemeClr val="tx2"/>
                </a:solidFill>
                <a:ea typeface="MS PGothic" panose="020B0600070205080204" pitchFamily="34" charset="-128"/>
              </a:rPr>
              <a:t>who are bullied can experience </a:t>
            </a:r>
            <a:r>
              <a:rPr lang="en-US" sz="2400" dirty="0">
                <a:solidFill>
                  <a:schemeClr val="accent5"/>
                </a:solidFill>
                <a:ea typeface="MS PGothic" panose="020B0600070205080204" pitchFamily="34" charset="-128"/>
              </a:rPr>
              <a:t>negative physical, school, and mental health issues</a:t>
            </a:r>
            <a:r>
              <a:rPr lang="en-US" sz="2400" dirty="0">
                <a:solidFill>
                  <a:schemeClr val="tx2"/>
                </a:solidFill>
                <a:ea typeface="MS PGothic" panose="020B0600070205080204" pitchFamily="34" charset="-128"/>
              </a:rPr>
              <a:t>. Kids who are bullied are more likely to </a:t>
            </a:r>
            <a:r>
              <a:rPr lang="en-US" sz="2400" dirty="0" smtClean="0">
                <a:solidFill>
                  <a:schemeClr val="tx2"/>
                </a:solidFill>
                <a:ea typeface="MS PGothic" panose="020B0600070205080204" pitchFamily="34" charset="-128"/>
              </a:rPr>
              <a:t>experience:</a:t>
            </a:r>
          </a:p>
          <a:p>
            <a:pPr marL="384048" lvl="1" indent="-182880" eaLnBrk="1" hangingPunct="1">
              <a:lnSpc>
                <a:spcPct val="100000"/>
              </a:lnSpc>
              <a:spcBef>
                <a:spcPct val="20000"/>
              </a:spcBef>
              <a:spcAft>
                <a:spcPct val="0"/>
              </a:spcAft>
              <a:buClrTx/>
              <a:buFont typeface="Courier New" panose="02070309020205020404" pitchFamily="49" charset="0"/>
              <a:buChar char="o"/>
              <a:defRPr/>
            </a:pPr>
            <a:r>
              <a:rPr lang="en-US" sz="2200" dirty="0" smtClean="0">
                <a:solidFill>
                  <a:schemeClr val="tx2"/>
                </a:solidFill>
                <a:ea typeface="MS PGothic" panose="020B0600070205080204" pitchFamily="34" charset="-128"/>
              </a:rPr>
              <a:t>     Depression </a:t>
            </a:r>
            <a:r>
              <a:rPr lang="en-US" sz="2200" dirty="0">
                <a:solidFill>
                  <a:schemeClr val="tx2"/>
                </a:solidFill>
                <a:ea typeface="MS PGothic" panose="020B0600070205080204" pitchFamily="34" charset="-128"/>
              </a:rPr>
              <a:t>and anxiety, increased feelings of sadness and loneliness, changes in </a:t>
            </a:r>
            <a:r>
              <a:rPr lang="en-US" sz="2200" dirty="0" smtClean="0">
                <a:solidFill>
                  <a:schemeClr val="tx2"/>
                </a:solidFill>
                <a:ea typeface="MS PGothic" panose="020B0600070205080204" pitchFamily="34" charset="-128"/>
              </a:rPr>
              <a:t>	sleep </a:t>
            </a:r>
            <a:r>
              <a:rPr lang="en-US" sz="2200" dirty="0">
                <a:solidFill>
                  <a:schemeClr val="tx2"/>
                </a:solidFill>
                <a:ea typeface="MS PGothic" panose="020B0600070205080204" pitchFamily="34" charset="-128"/>
              </a:rPr>
              <a:t>and eating patterns, and </a:t>
            </a:r>
            <a:r>
              <a:rPr lang="en-US" sz="2200" dirty="0">
                <a:solidFill>
                  <a:schemeClr val="accent5"/>
                </a:solidFill>
                <a:ea typeface="MS PGothic" panose="020B0600070205080204" pitchFamily="34" charset="-128"/>
              </a:rPr>
              <a:t>loss of interest in activities they used to enjoy</a:t>
            </a:r>
            <a:r>
              <a:rPr lang="en-US" sz="2200" dirty="0">
                <a:solidFill>
                  <a:schemeClr val="tx2"/>
                </a:solidFill>
                <a:ea typeface="MS PGothic" panose="020B0600070205080204" pitchFamily="34" charset="-128"/>
              </a:rPr>
              <a:t>. </a:t>
            </a:r>
            <a:r>
              <a:rPr lang="en-US" sz="2200" dirty="0" smtClean="0">
                <a:solidFill>
                  <a:schemeClr val="tx2"/>
                </a:solidFill>
                <a:ea typeface="MS PGothic" panose="020B0600070205080204" pitchFamily="34" charset="-128"/>
              </a:rPr>
              <a:t>	These </a:t>
            </a:r>
            <a:r>
              <a:rPr lang="en-US" sz="2200" dirty="0">
                <a:solidFill>
                  <a:schemeClr val="tx2"/>
                </a:solidFill>
                <a:ea typeface="MS PGothic" panose="020B0600070205080204" pitchFamily="34" charset="-128"/>
              </a:rPr>
              <a:t>issues may persist into </a:t>
            </a:r>
            <a:r>
              <a:rPr lang="en-US" sz="2200" dirty="0" smtClean="0">
                <a:solidFill>
                  <a:schemeClr val="tx2"/>
                </a:solidFill>
                <a:ea typeface="MS PGothic" panose="020B0600070205080204" pitchFamily="34" charset="-128"/>
              </a:rPr>
              <a:t>adulthood.</a:t>
            </a:r>
          </a:p>
          <a:p>
            <a:pPr marL="384048" lvl="1" indent="-182880" eaLnBrk="1" hangingPunct="1">
              <a:lnSpc>
                <a:spcPct val="100000"/>
              </a:lnSpc>
              <a:spcBef>
                <a:spcPct val="20000"/>
              </a:spcBef>
              <a:spcAft>
                <a:spcPct val="0"/>
              </a:spcAft>
              <a:buClrTx/>
              <a:buFont typeface="Courier New" panose="02070309020205020404" pitchFamily="49" charset="0"/>
              <a:buChar char="o"/>
              <a:defRPr/>
            </a:pPr>
            <a:r>
              <a:rPr lang="en-US" sz="2200" dirty="0" smtClean="0">
                <a:solidFill>
                  <a:schemeClr val="accent5"/>
                </a:solidFill>
                <a:ea typeface="MS PGothic" panose="020B0600070205080204" pitchFamily="34" charset="-128"/>
              </a:rPr>
              <a:t>    Health complaints</a:t>
            </a:r>
          </a:p>
          <a:p>
            <a:pPr marL="384048" lvl="1" indent="-182880" eaLnBrk="1" hangingPunct="1">
              <a:lnSpc>
                <a:spcPct val="100000"/>
              </a:lnSpc>
              <a:spcBef>
                <a:spcPct val="20000"/>
              </a:spcBef>
              <a:spcAft>
                <a:spcPct val="0"/>
              </a:spcAft>
              <a:buClrTx/>
              <a:buFont typeface="Courier New" panose="02070309020205020404" pitchFamily="49" charset="0"/>
              <a:buChar char="o"/>
              <a:defRPr/>
            </a:pPr>
            <a:r>
              <a:rPr lang="en-US" sz="2200" dirty="0" smtClean="0">
                <a:solidFill>
                  <a:schemeClr val="accent5"/>
                </a:solidFill>
                <a:ea typeface="MS PGothic" panose="020B0600070205080204" pitchFamily="34" charset="-128"/>
              </a:rPr>
              <a:t>    Decreased </a:t>
            </a:r>
            <a:r>
              <a:rPr lang="en-US" sz="2200" dirty="0">
                <a:solidFill>
                  <a:schemeClr val="accent5"/>
                </a:solidFill>
                <a:ea typeface="MS PGothic" panose="020B0600070205080204" pitchFamily="34" charset="-128"/>
              </a:rPr>
              <a:t>academic achievement</a:t>
            </a:r>
            <a:r>
              <a:rPr lang="en-US" sz="2200" dirty="0">
                <a:solidFill>
                  <a:schemeClr val="tx2"/>
                </a:solidFill>
                <a:ea typeface="MS PGothic" panose="020B0600070205080204" pitchFamily="34" charset="-128"/>
              </a:rPr>
              <a:t>—GPA and standardized test scores—and school </a:t>
            </a:r>
            <a:r>
              <a:rPr lang="en-US" sz="2200" dirty="0" smtClean="0">
                <a:solidFill>
                  <a:schemeClr val="tx2"/>
                </a:solidFill>
                <a:ea typeface="MS PGothic" panose="020B0600070205080204" pitchFamily="34" charset="-128"/>
              </a:rPr>
              <a:t>	participation</a:t>
            </a:r>
            <a:r>
              <a:rPr lang="en-US" sz="2200" dirty="0">
                <a:solidFill>
                  <a:schemeClr val="tx2"/>
                </a:solidFill>
                <a:ea typeface="MS PGothic" panose="020B0600070205080204" pitchFamily="34" charset="-128"/>
              </a:rPr>
              <a:t>. They are more likely to miss, skip, or drop out of </a:t>
            </a:r>
            <a:r>
              <a:rPr lang="en-US" sz="2200" dirty="0" smtClean="0">
                <a:solidFill>
                  <a:schemeClr val="tx2"/>
                </a:solidFill>
                <a:ea typeface="MS PGothic" panose="020B0600070205080204" pitchFamily="34" charset="-128"/>
              </a:rPr>
              <a:t>school.</a:t>
            </a:r>
          </a:p>
          <a:p>
            <a:pPr marL="384048" lvl="1" indent="-182880" eaLnBrk="1" hangingPunct="1">
              <a:lnSpc>
                <a:spcPct val="100000"/>
              </a:lnSpc>
              <a:spcBef>
                <a:spcPct val="20000"/>
              </a:spcBef>
              <a:spcAft>
                <a:spcPct val="0"/>
              </a:spcAft>
              <a:buClrTx/>
              <a:buFont typeface="Courier New" panose="02070309020205020404" pitchFamily="49" charset="0"/>
              <a:buChar char="o"/>
              <a:defRPr/>
            </a:pPr>
            <a:r>
              <a:rPr lang="en-US" sz="2200" dirty="0" smtClean="0">
                <a:solidFill>
                  <a:schemeClr val="tx2"/>
                </a:solidFill>
                <a:ea typeface="MS PGothic" panose="020B0600070205080204" pitchFamily="34" charset="-128"/>
              </a:rPr>
              <a:t>    A </a:t>
            </a:r>
            <a:r>
              <a:rPr lang="en-US" sz="2200" dirty="0">
                <a:solidFill>
                  <a:schemeClr val="tx2"/>
                </a:solidFill>
                <a:ea typeface="MS PGothic" panose="020B0600070205080204" pitchFamily="34" charset="-128"/>
              </a:rPr>
              <a:t>very small number of bullied children might </a:t>
            </a:r>
            <a:r>
              <a:rPr lang="en-US" sz="2200" dirty="0">
                <a:solidFill>
                  <a:schemeClr val="accent5"/>
                </a:solidFill>
                <a:ea typeface="MS PGothic" panose="020B0600070205080204" pitchFamily="34" charset="-128"/>
              </a:rPr>
              <a:t>retaliate</a:t>
            </a:r>
            <a:r>
              <a:rPr lang="en-US" sz="2200" dirty="0">
                <a:solidFill>
                  <a:schemeClr val="tx2"/>
                </a:solidFill>
                <a:ea typeface="MS PGothic" panose="020B0600070205080204" pitchFamily="34" charset="-128"/>
              </a:rPr>
              <a:t> through extremely violent </a:t>
            </a:r>
            <a:r>
              <a:rPr lang="en-US" sz="2200" dirty="0" smtClean="0">
                <a:solidFill>
                  <a:schemeClr val="tx2"/>
                </a:solidFill>
                <a:ea typeface="MS PGothic" panose="020B0600070205080204" pitchFamily="34" charset="-128"/>
              </a:rPr>
              <a:t>	measures</a:t>
            </a:r>
            <a:r>
              <a:rPr lang="en-US" sz="2200" dirty="0">
                <a:solidFill>
                  <a:schemeClr val="tx2"/>
                </a:solidFill>
                <a:ea typeface="MS PGothic" panose="020B0600070205080204" pitchFamily="34" charset="-128"/>
              </a:rPr>
              <a:t>. In 12 of 15 school shooting cases in the 1990s, the shooters had a </a:t>
            </a:r>
            <a:r>
              <a:rPr lang="en-US" sz="2200" dirty="0" smtClean="0">
                <a:solidFill>
                  <a:schemeClr val="tx2"/>
                </a:solidFill>
                <a:ea typeface="MS PGothic" panose="020B0600070205080204" pitchFamily="34" charset="-128"/>
              </a:rPr>
              <a:t>	history </a:t>
            </a:r>
            <a:r>
              <a:rPr lang="en-US" sz="2200" dirty="0">
                <a:solidFill>
                  <a:schemeClr val="tx2"/>
                </a:solidFill>
                <a:ea typeface="MS PGothic" panose="020B0600070205080204" pitchFamily="34" charset="-128"/>
              </a:rPr>
              <a:t>of being bullied.</a:t>
            </a:r>
          </a:p>
          <a:p>
            <a:pPr marL="91440" indent="-91440" eaLnBrk="1" fontAlgn="auto" hangingPunct="1">
              <a:buClr>
                <a:schemeClr val="accent3"/>
              </a:buClr>
              <a:defRPr/>
            </a:pPr>
            <a:endParaRPr lang="en-US" dirty="0">
              <a:solidFill>
                <a:schemeClr val="tx1">
                  <a:lumMod val="75000"/>
                  <a:lumOff val="25000"/>
                </a:schemeClr>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3310"/>
    </mc:Choice>
    <mc:Fallback>
      <p:transition spd="slow" advTm="93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r>
              <a:rPr lang="en-US" dirty="0" smtClean="0">
                <a:solidFill>
                  <a:schemeClr val="accent5"/>
                </a:solidFill>
              </a:rPr>
              <a:t>Tippecanoe Valley School Corporation Anti-Bullying </a:t>
            </a:r>
            <a:r>
              <a:rPr lang="en-US" dirty="0" smtClean="0">
                <a:solidFill>
                  <a:schemeClr val="accent5"/>
                </a:solidFill>
              </a:rPr>
              <a:t>Policy</a:t>
            </a:r>
            <a:endParaRPr lang="en-US" dirty="0">
              <a:solidFill>
                <a:schemeClr val="accent5"/>
              </a:solidFill>
            </a:endParaRPr>
          </a:p>
        </p:txBody>
      </p:sp>
      <p:pic>
        <p:nvPicPr>
          <p:cNvPr id="1945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25725" y="2157413"/>
            <a:ext cx="7000875" cy="34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71"/>
    </mc:Choice>
    <mc:Fallback>
      <p:transition spd="slow" advTm="5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40961" y="650928"/>
            <a:ext cx="11530739" cy="767282"/>
          </a:xfrm>
        </p:spPr>
        <p:txBody>
          <a:bodyPr>
            <a:normAutofit/>
          </a:bodyPr>
          <a:lstStyle/>
          <a:p>
            <a:r>
              <a:rPr lang="en-US" sz="3600" dirty="0" smtClean="0"/>
              <a:t>TVSC Bullying/Cyberbullying Policy: Indiana Code 20-33-8-0.2</a:t>
            </a:r>
            <a:endParaRPr lang="en-US" sz="3600" dirty="0"/>
          </a:p>
        </p:txBody>
      </p:sp>
      <p:sp>
        <p:nvSpPr>
          <p:cNvPr id="5" name="Content Placeholder 4"/>
          <p:cNvSpPr>
            <a:spLocks noGrp="1"/>
          </p:cNvSpPr>
          <p:nvPr>
            <p:ph sz="half" idx="1"/>
          </p:nvPr>
        </p:nvSpPr>
        <p:spPr>
          <a:xfrm>
            <a:off x="1168571" y="1766807"/>
            <a:ext cx="4937760" cy="4023359"/>
          </a:xfrm>
        </p:spPr>
        <p:txBody>
          <a:bodyPr/>
          <a:lstStyle/>
          <a:p>
            <a:pPr>
              <a:lnSpc>
                <a:spcPct val="100000"/>
              </a:lnSpc>
              <a:spcBef>
                <a:spcPts val="0"/>
              </a:spcBef>
              <a:spcAft>
                <a:spcPts val="0"/>
              </a:spcAft>
            </a:pPr>
            <a:r>
              <a:rPr lang="en-US" sz="1200" dirty="0" smtClean="0"/>
              <a:t>1.  Bullying committed by students toward other students is strictly prohibited. Engaging in bullying conduct described in this rule by use of data or computer software that is accessed through any computer, any computer system, or any computer network is also prohibited.</a:t>
            </a:r>
          </a:p>
          <a:p>
            <a:pPr>
              <a:lnSpc>
                <a:spcPct val="100000"/>
              </a:lnSpc>
              <a:spcBef>
                <a:spcPts val="0"/>
              </a:spcBef>
              <a:spcAft>
                <a:spcPts val="0"/>
              </a:spcAft>
            </a:pPr>
            <a:endParaRPr lang="en-US" sz="1200" dirty="0" smtClean="0"/>
          </a:p>
          <a:p>
            <a:pPr>
              <a:lnSpc>
                <a:spcPct val="100000"/>
              </a:lnSpc>
              <a:spcBef>
                <a:spcPts val="0"/>
              </a:spcBef>
              <a:spcAft>
                <a:spcPts val="0"/>
              </a:spcAft>
            </a:pPr>
            <a:r>
              <a:rPr lang="en-US" sz="1200" dirty="0" smtClean="0"/>
              <a:t>2.  For purposes of this rule, bullying is defined as overt, unwanted, repeated acts or gestures, including verbal or written communications or images transmitted in any manner including electronically or digitally, physical acts committed, aggression, or any other similar behaviors that are committed by a student or group of students against another student with the intent to harass, ridicule, humiliate, intimidate, or harm the targeted student and create for the targeted student an objectively hostile school environment that:</a:t>
            </a:r>
          </a:p>
          <a:p>
            <a:pPr>
              <a:lnSpc>
                <a:spcPct val="100000"/>
              </a:lnSpc>
              <a:spcBef>
                <a:spcPts val="0"/>
              </a:spcBef>
              <a:spcAft>
                <a:spcPts val="0"/>
              </a:spcAft>
            </a:pPr>
            <a:endParaRPr lang="en-US" sz="1200" dirty="0" smtClean="0"/>
          </a:p>
          <a:p>
            <a:pPr>
              <a:lnSpc>
                <a:spcPct val="100000"/>
              </a:lnSpc>
              <a:spcBef>
                <a:spcPts val="0"/>
              </a:spcBef>
              <a:spcAft>
                <a:spcPts val="0"/>
              </a:spcAft>
            </a:pPr>
            <a:r>
              <a:rPr lang="en-US" sz="1200" dirty="0" smtClean="0"/>
              <a:t>- places the targeted student in reasonable fear of harm to the targeted    </a:t>
            </a:r>
          </a:p>
          <a:p>
            <a:pPr>
              <a:lnSpc>
                <a:spcPct val="100000"/>
              </a:lnSpc>
              <a:spcBef>
                <a:spcPts val="0"/>
              </a:spcBef>
              <a:spcAft>
                <a:spcPts val="0"/>
              </a:spcAft>
            </a:pPr>
            <a:r>
              <a:rPr lang="en-US" sz="1200" dirty="0"/>
              <a:t> </a:t>
            </a:r>
            <a:r>
              <a:rPr lang="en-US" sz="1200" dirty="0" smtClean="0"/>
              <a:t>  student’s person or property;</a:t>
            </a:r>
          </a:p>
          <a:p>
            <a:pPr>
              <a:lnSpc>
                <a:spcPct val="100000"/>
              </a:lnSpc>
              <a:spcBef>
                <a:spcPts val="0"/>
              </a:spcBef>
              <a:spcAft>
                <a:spcPts val="0"/>
              </a:spcAft>
            </a:pPr>
            <a:r>
              <a:rPr lang="en-US" sz="1200" dirty="0" smtClean="0"/>
              <a:t>- has a substantially detrimental effect on the targeted student’s physical or     </a:t>
            </a:r>
          </a:p>
          <a:p>
            <a:pPr>
              <a:lnSpc>
                <a:spcPct val="100000"/>
              </a:lnSpc>
              <a:spcBef>
                <a:spcPts val="0"/>
              </a:spcBef>
              <a:spcAft>
                <a:spcPts val="0"/>
              </a:spcAft>
            </a:pPr>
            <a:r>
              <a:rPr lang="en-US" sz="1200" dirty="0"/>
              <a:t> </a:t>
            </a:r>
            <a:r>
              <a:rPr lang="en-US" sz="1200" dirty="0" smtClean="0"/>
              <a:t> mental health;</a:t>
            </a:r>
          </a:p>
          <a:p>
            <a:pPr>
              <a:lnSpc>
                <a:spcPct val="100000"/>
              </a:lnSpc>
              <a:spcBef>
                <a:spcPts val="0"/>
              </a:spcBef>
              <a:spcAft>
                <a:spcPts val="0"/>
              </a:spcAft>
            </a:pPr>
            <a:r>
              <a:rPr lang="en-US" sz="1200" dirty="0" smtClean="0"/>
              <a:t>- has the effect of substantially interfering with the targeted student’s </a:t>
            </a:r>
          </a:p>
          <a:p>
            <a:pPr>
              <a:lnSpc>
                <a:spcPct val="100000"/>
              </a:lnSpc>
              <a:spcBef>
                <a:spcPts val="0"/>
              </a:spcBef>
              <a:spcAft>
                <a:spcPts val="0"/>
              </a:spcAft>
            </a:pPr>
            <a:r>
              <a:rPr lang="en-US" sz="1200" dirty="0"/>
              <a:t> </a:t>
            </a:r>
            <a:r>
              <a:rPr lang="en-US" sz="1200" dirty="0" smtClean="0"/>
              <a:t>  academic performance; or</a:t>
            </a:r>
          </a:p>
          <a:p>
            <a:pPr>
              <a:lnSpc>
                <a:spcPct val="100000"/>
              </a:lnSpc>
              <a:spcBef>
                <a:spcPts val="0"/>
              </a:spcBef>
              <a:spcAft>
                <a:spcPts val="0"/>
              </a:spcAft>
            </a:pPr>
            <a:r>
              <a:rPr lang="en-US" sz="1200" dirty="0" smtClean="0"/>
              <a:t>-  has the effect of substantially interfering with the targeted student’s ability </a:t>
            </a:r>
          </a:p>
          <a:p>
            <a:pPr marL="0" indent="0">
              <a:lnSpc>
                <a:spcPct val="100000"/>
              </a:lnSpc>
              <a:spcBef>
                <a:spcPts val="0"/>
              </a:spcBef>
              <a:spcAft>
                <a:spcPts val="0"/>
              </a:spcAft>
              <a:buNone/>
            </a:pPr>
            <a:r>
              <a:rPr lang="en-US" sz="1200" dirty="0"/>
              <a:t> </a:t>
            </a:r>
            <a:r>
              <a:rPr lang="en-US" sz="1200" dirty="0" smtClean="0"/>
              <a:t>     to participate in or benefit from the services, activities, and privileges     </a:t>
            </a:r>
          </a:p>
          <a:p>
            <a:pPr marL="0" indent="0">
              <a:lnSpc>
                <a:spcPct val="100000"/>
              </a:lnSpc>
              <a:spcBef>
                <a:spcPts val="0"/>
              </a:spcBef>
              <a:spcAft>
                <a:spcPts val="0"/>
              </a:spcAft>
              <a:buNone/>
            </a:pPr>
            <a:r>
              <a:rPr lang="en-US" sz="1200" dirty="0"/>
              <a:t> </a:t>
            </a:r>
            <a:r>
              <a:rPr lang="en-US" sz="1200" dirty="0" smtClean="0"/>
              <a:t>     provided by the school.</a:t>
            </a:r>
          </a:p>
        </p:txBody>
      </p:sp>
      <p:sp>
        <p:nvSpPr>
          <p:cNvPr id="6" name="Content Placeholder 5"/>
          <p:cNvSpPr>
            <a:spLocks noGrp="1"/>
          </p:cNvSpPr>
          <p:nvPr>
            <p:ph sz="half" idx="2"/>
          </p:nvPr>
        </p:nvSpPr>
        <p:spPr>
          <a:xfrm>
            <a:off x="6520135" y="1766807"/>
            <a:ext cx="5196583" cy="4629231"/>
          </a:xfrm>
        </p:spPr>
        <p:txBody>
          <a:bodyPr/>
          <a:lstStyle/>
          <a:p>
            <a:pPr lvl="0">
              <a:lnSpc>
                <a:spcPct val="100000"/>
              </a:lnSpc>
              <a:spcBef>
                <a:spcPts val="0"/>
              </a:spcBef>
              <a:spcAft>
                <a:spcPts val="0"/>
              </a:spcAft>
            </a:pPr>
            <a:r>
              <a:rPr lang="en-US" sz="1200" dirty="0" smtClean="0"/>
              <a:t>3.  This </a:t>
            </a:r>
            <a:r>
              <a:rPr lang="en-US" sz="1200" dirty="0"/>
              <a:t>rule may be applied regardless of the physical location of the bullying behavior when a student committing bullying behavior and the targeted student attend a school within the school corporation and disciplinary action is reasonably necessary to avoid substantial interference with school discipline or prevent an unreasonable threat to the rights of other students to a safe and peaceful learning environment</a:t>
            </a:r>
            <a:r>
              <a:rPr lang="en-US" sz="1200" dirty="0" smtClean="0"/>
              <a:t>.</a:t>
            </a:r>
            <a:endParaRPr lang="en-US" sz="1200" dirty="0"/>
          </a:p>
          <a:p>
            <a:r>
              <a:rPr lang="en-US" sz="1200" dirty="0" smtClean="0"/>
              <a:t>4.  Any student or parent who has knowledge of conduct in violation of this rule or any student who feels he/she has been bullied in violation of this rule should immediately report the conduct to the building principal/assistant principal who has responsibility for all investigations of student misconduct including bullying. A student or parent may also report the conduct to a teacher or counselor who will be responsible for notifying the principal/assistant principal. This report may be made anonymously. </a:t>
            </a:r>
          </a:p>
          <a:p>
            <a:r>
              <a:rPr lang="en-US" sz="1200" dirty="0" smtClean="0"/>
              <a:t>5.  False reporting of bullying conduct as defined in this rule by a student shall be considered a violation of this rule and will result in any appropriate disciplinary action or sanctions if the investigation of the report finds it to be false.</a:t>
            </a:r>
          </a:p>
          <a:p>
            <a:r>
              <a:rPr lang="en-US" sz="1200" dirty="0" smtClean="0"/>
              <a:t>6.  A violation of this rule prohibiting bullying may result in any appropriate disciplinary action or sanction, including suspension and/or expulsion.</a:t>
            </a:r>
          </a:p>
          <a:p>
            <a:r>
              <a:rPr lang="en-US" sz="1200" dirty="0" smtClean="0"/>
              <a:t>7.  Counseling, corrective discipline, and/or referral to law enforcement will be used to change the behavior of the perpetrator. This includes appropriate intervention(s), restoration of a positive climate, and support for victims and others impacted by the bullying.</a:t>
            </a:r>
          </a:p>
          <a:p>
            <a:endParaRPr lang="en-US" sz="1200" dirty="0"/>
          </a:p>
        </p:txBody>
      </p:sp>
      <p:sp>
        <p:nvSpPr>
          <p:cNvPr id="7" name="TextBox 6"/>
          <p:cNvSpPr txBox="1"/>
          <p:nvPr/>
        </p:nvSpPr>
        <p:spPr>
          <a:xfrm>
            <a:off x="2696705" y="6396038"/>
            <a:ext cx="6524787" cy="369332"/>
          </a:xfrm>
          <a:prstGeom prst="rect">
            <a:avLst/>
          </a:prstGeom>
          <a:noFill/>
        </p:spPr>
        <p:txBody>
          <a:bodyPr wrap="square" rtlCol="0">
            <a:spAutoFit/>
          </a:bodyPr>
          <a:lstStyle/>
          <a:p>
            <a:r>
              <a:rPr lang="en-US" dirty="0"/>
              <a:t>LEGAL REFERENCE:	I.C. </a:t>
            </a:r>
            <a:r>
              <a:rPr lang="en-US" dirty="0" smtClean="0"/>
              <a:t>20-33-8-0.2 and I.C</a:t>
            </a:r>
            <a:r>
              <a:rPr lang="en-US" dirty="0"/>
              <a:t>. 20-33-8-13.5	</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16652522"/>
      </p:ext>
    </p:extLst>
  </p:cSld>
  <p:clrMapOvr>
    <a:masterClrMapping/>
  </p:clrMapOvr>
  <mc:AlternateContent xmlns:mc="http://schemas.openxmlformats.org/markup-compatibility/2006">
    <mc:Choice xmlns:p14="http://schemas.microsoft.com/office/powerpoint/2010/main" Requires="p14">
      <p:transition spd="slow" p14:dur="2000" advTm="27942"/>
    </mc:Choice>
    <mc:Fallback>
      <p:transition spd="slow" advTm="27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96963" y="287338"/>
            <a:ext cx="10058400" cy="1449387"/>
          </a:xfrm>
        </p:spPr>
        <p:txBody>
          <a:bodyPr/>
          <a:lstStyle/>
          <a:p>
            <a:pPr eaLnBrk="1" fontAlgn="auto" hangingPunct="1">
              <a:spcAft>
                <a:spcPts val="0"/>
              </a:spcAft>
              <a:defRPr/>
            </a:pPr>
            <a:r>
              <a:rPr lang="en-US" dirty="0" smtClean="0">
                <a:solidFill>
                  <a:schemeClr val="accent5"/>
                </a:solidFill>
              </a:rPr>
              <a:t>Keys to the policy…</a:t>
            </a:r>
            <a:endParaRPr lang="en-US" dirty="0">
              <a:solidFill>
                <a:schemeClr val="accent5"/>
              </a:solidFill>
            </a:endParaRPr>
          </a:p>
        </p:txBody>
      </p:sp>
      <p:sp>
        <p:nvSpPr>
          <p:cNvPr id="6" name="Text Placeholder 5"/>
          <p:cNvSpPr>
            <a:spLocks noGrp="1"/>
          </p:cNvSpPr>
          <p:nvPr>
            <p:ph type="body" idx="1"/>
          </p:nvPr>
        </p:nvSpPr>
        <p:spPr>
          <a:xfrm>
            <a:off x="650875" y="1846263"/>
            <a:ext cx="5567363" cy="736600"/>
          </a:xfrm>
        </p:spPr>
        <p:txBody>
          <a:bodyPr rtlCol="0"/>
          <a:lstStyle/>
          <a:p>
            <a:pPr eaLnBrk="1" fontAlgn="auto" hangingPunct="1">
              <a:buClr>
                <a:schemeClr val="accent3"/>
              </a:buClr>
              <a:defRPr/>
            </a:pPr>
            <a:r>
              <a:rPr lang="en-US" sz="1800" b="1" dirty="0" smtClean="0">
                <a:solidFill>
                  <a:schemeClr val="accent5">
                    <a:lumMod val="75000"/>
                  </a:schemeClr>
                </a:solidFill>
              </a:rPr>
              <a:t>#3 – Rule applied regardless of physical location</a:t>
            </a:r>
            <a:endParaRPr lang="en-US" sz="1800" b="1" dirty="0">
              <a:solidFill>
                <a:schemeClr val="accent5">
                  <a:lumMod val="75000"/>
                </a:schemeClr>
              </a:solidFill>
            </a:endParaRPr>
          </a:p>
        </p:txBody>
      </p:sp>
      <p:sp>
        <p:nvSpPr>
          <p:cNvPr id="7" name="Content Placeholder 6"/>
          <p:cNvSpPr>
            <a:spLocks noGrp="1"/>
          </p:cNvSpPr>
          <p:nvPr>
            <p:ph sz="half" idx="2"/>
          </p:nvPr>
        </p:nvSpPr>
        <p:spPr>
          <a:xfrm>
            <a:off x="650875" y="2582863"/>
            <a:ext cx="5384800" cy="3378200"/>
          </a:xfrm>
        </p:spPr>
        <p:txBody>
          <a:bodyPr rtlCol="0">
            <a:normAutofit fontScale="92500" lnSpcReduction="20000"/>
          </a:bodyPr>
          <a:lstStyle/>
          <a:p>
            <a:pPr marL="91440" indent="-91440" eaLnBrk="1" fontAlgn="auto" hangingPunct="1">
              <a:buClr>
                <a:schemeClr val="accent3"/>
              </a:buClr>
              <a:buFont typeface="Courier New" panose="02070309020205020404" pitchFamily="49" charset="0"/>
              <a:buChar char="o"/>
              <a:defRPr/>
            </a:pPr>
            <a:r>
              <a:rPr lang="en-US" sz="2400" dirty="0" smtClean="0">
                <a:solidFill>
                  <a:schemeClr val="tx1">
                    <a:lumMod val="75000"/>
                    <a:lumOff val="25000"/>
                  </a:schemeClr>
                </a:solidFill>
              </a:rPr>
              <a:t>The school is the 24/7 police of the new law</a:t>
            </a:r>
          </a:p>
          <a:p>
            <a:pPr marL="384048" lvl="1" indent="-182880" eaLnBrk="1" fontAlgn="auto" hangingPunct="1">
              <a:buClr>
                <a:schemeClr val="accent3"/>
              </a:buClr>
              <a:buFont typeface="Courier New" panose="02070309020205020404" pitchFamily="49" charset="0"/>
              <a:buChar char="o"/>
              <a:defRPr/>
            </a:pPr>
            <a:r>
              <a:rPr lang="en-US" sz="2000" dirty="0" smtClean="0">
                <a:solidFill>
                  <a:schemeClr val="tx1">
                    <a:lumMod val="75000"/>
                    <a:lumOff val="25000"/>
                  </a:schemeClr>
                </a:solidFill>
              </a:rPr>
              <a:t>ANYWHERE and ANYTIME</a:t>
            </a:r>
          </a:p>
          <a:p>
            <a:pPr marL="384048" lvl="1" indent="-182880" eaLnBrk="1" fontAlgn="auto" hangingPunct="1">
              <a:buClr>
                <a:schemeClr val="accent3"/>
              </a:buClr>
              <a:buFont typeface="Courier New" panose="02070309020205020404" pitchFamily="49" charset="0"/>
              <a:buChar char="o"/>
              <a:defRPr/>
            </a:pPr>
            <a:r>
              <a:rPr lang="en-US" sz="2000" dirty="0" smtClean="0">
                <a:solidFill>
                  <a:schemeClr val="tx1">
                    <a:lumMod val="75000"/>
                    <a:lumOff val="25000"/>
                  </a:schemeClr>
                </a:solidFill>
              </a:rPr>
              <a:t>Requirement: Two students from the same corporation</a:t>
            </a:r>
          </a:p>
          <a:p>
            <a:pPr marL="91440" indent="-91440" eaLnBrk="1" fontAlgn="auto" hangingPunct="1">
              <a:buClr>
                <a:schemeClr val="accent3"/>
              </a:buClr>
              <a:buFont typeface="Courier New" panose="02070309020205020404" pitchFamily="49" charset="0"/>
              <a:buChar char="o"/>
              <a:defRPr/>
            </a:pPr>
            <a:r>
              <a:rPr lang="en-US" sz="2400" dirty="0" smtClean="0">
                <a:solidFill>
                  <a:schemeClr val="tx1">
                    <a:lumMod val="75000"/>
                    <a:lumOff val="25000"/>
                  </a:schemeClr>
                </a:solidFill>
              </a:rPr>
              <a:t>Cyberspace</a:t>
            </a:r>
          </a:p>
          <a:p>
            <a:pPr marL="384048" lvl="1" indent="-182880" eaLnBrk="1" fontAlgn="auto" hangingPunct="1">
              <a:buClr>
                <a:schemeClr val="accent3"/>
              </a:buClr>
              <a:buFont typeface="Courier New" panose="02070309020205020404" pitchFamily="49" charset="0"/>
              <a:buChar char="o"/>
              <a:defRPr/>
            </a:pPr>
            <a:r>
              <a:rPr lang="en-US" sz="2000" dirty="0" smtClean="0">
                <a:solidFill>
                  <a:schemeClr val="tx1">
                    <a:lumMod val="75000"/>
                    <a:lumOff val="25000"/>
                  </a:schemeClr>
                </a:solidFill>
              </a:rPr>
              <a:t>Text</a:t>
            </a:r>
          </a:p>
          <a:p>
            <a:pPr marL="384048" lvl="1" indent="-182880" eaLnBrk="1" fontAlgn="auto" hangingPunct="1">
              <a:buClr>
                <a:schemeClr val="accent3"/>
              </a:buClr>
              <a:buFont typeface="Courier New" panose="02070309020205020404" pitchFamily="49" charset="0"/>
              <a:buChar char="o"/>
              <a:defRPr/>
            </a:pPr>
            <a:r>
              <a:rPr lang="en-US" sz="2000" dirty="0" smtClean="0">
                <a:solidFill>
                  <a:schemeClr val="tx1">
                    <a:lumMod val="75000"/>
                    <a:lumOff val="25000"/>
                  </a:schemeClr>
                </a:solidFill>
              </a:rPr>
              <a:t>Social Media</a:t>
            </a:r>
          </a:p>
          <a:p>
            <a:pPr marL="566928" lvl="2" indent="-182880" eaLnBrk="1" fontAlgn="auto" hangingPunct="1">
              <a:buClr>
                <a:schemeClr val="accent3"/>
              </a:buClr>
              <a:buFont typeface="Courier New" panose="02070309020205020404" pitchFamily="49" charset="0"/>
              <a:buChar char="o"/>
              <a:defRPr/>
            </a:pPr>
            <a:r>
              <a:rPr lang="en-US" sz="1600" dirty="0" smtClean="0">
                <a:solidFill>
                  <a:schemeClr val="tx1">
                    <a:lumMod val="75000"/>
                    <a:lumOff val="25000"/>
                  </a:schemeClr>
                </a:solidFill>
              </a:rPr>
              <a:t>False profiles</a:t>
            </a:r>
          </a:p>
          <a:p>
            <a:pPr marL="384048" lvl="1" indent="-182880" eaLnBrk="1" fontAlgn="auto" hangingPunct="1">
              <a:buClr>
                <a:schemeClr val="accent3"/>
              </a:buClr>
              <a:buFont typeface="Courier New" panose="02070309020205020404" pitchFamily="49" charset="0"/>
              <a:buChar char="o"/>
              <a:defRPr/>
            </a:pPr>
            <a:r>
              <a:rPr lang="en-US" sz="2000" dirty="0" err="1" smtClean="0">
                <a:solidFill>
                  <a:schemeClr val="tx1">
                    <a:lumMod val="75000"/>
                    <a:lumOff val="25000"/>
                  </a:schemeClr>
                </a:solidFill>
              </a:rPr>
              <a:t>Snapchat</a:t>
            </a:r>
            <a:endParaRPr lang="en-US" sz="2000" dirty="0" smtClean="0">
              <a:solidFill>
                <a:schemeClr val="tx1">
                  <a:lumMod val="75000"/>
                  <a:lumOff val="25000"/>
                </a:schemeClr>
              </a:solidFill>
            </a:endParaRPr>
          </a:p>
          <a:p>
            <a:pPr marL="566928" lvl="2" indent="-182880" eaLnBrk="1" fontAlgn="auto" hangingPunct="1">
              <a:buClr>
                <a:schemeClr val="accent3"/>
              </a:buClr>
              <a:buFont typeface="Courier New" panose="02070309020205020404" pitchFamily="49" charset="0"/>
              <a:buChar char="o"/>
              <a:defRPr/>
            </a:pPr>
            <a:r>
              <a:rPr lang="en-US" sz="1600" dirty="0" smtClean="0">
                <a:solidFill>
                  <a:schemeClr val="tx1">
                    <a:lumMod val="75000"/>
                    <a:lumOff val="25000"/>
                  </a:schemeClr>
                </a:solidFill>
              </a:rPr>
              <a:t>Gone in 10 seconds!</a:t>
            </a:r>
          </a:p>
          <a:p>
            <a:pPr marL="566928" lvl="2" indent="-182880" eaLnBrk="1" fontAlgn="auto" hangingPunct="1">
              <a:buClr>
                <a:schemeClr val="accent3"/>
              </a:buClr>
              <a:buFont typeface="Courier New" panose="02070309020205020404" pitchFamily="49" charset="0"/>
              <a:buChar char="o"/>
              <a:defRPr/>
            </a:pPr>
            <a:r>
              <a:rPr lang="en-US" sz="2000" dirty="0" smtClean="0">
                <a:solidFill>
                  <a:schemeClr val="tx1">
                    <a:lumMod val="75000"/>
                    <a:lumOff val="25000"/>
                  </a:schemeClr>
                </a:solidFill>
              </a:rPr>
              <a:t>“Sexting” </a:t>
            </a:r>
            <a:r>
              <a:rPr lang="en-US" sz="2000" dirty="0" smtClean="0">
                <a:solidFill>
                  <a:schemeClr val="tx1">
                    <a:lumMod val="75000"/>
                    <a:lumOff val="25000"/>
                  </a:schemeClr>
                </a:solidFill>
                <a:sym typeface="Wingdings" panose="05000000000000000000" pitchFamily="2" charset="2"/>
              </a:rPr>
              <a:t> Sending inappropriate pictures</a:t>
            </a:r>
            <a:endParaRPr lang="en-US" sz="2000" dirty="0" smtClean="0">
              <a:solidFill>
                <a:schemeClr val="tx1">
                  <a:lumMod val="75000"/>
                  <a:lumOff val="25000"/>
                </a:schemeClr>
              </a:solidFill>
            </a:endParaRPr>
          </a:p>
          <a:p>
            <a:pPr marL="91440" indent="-91440" eaLnBrk="1" fontAlgn="auto" hangingPunct="1">
              <a:buClr>
                <a:schemeClr val="accent3"/>
              </a:buClr>
              <a:defRPr/>
            </a:pPr>
            <a:endParaRPr lang="en-US" dirty="0">
              <a:solidFill>
                <a:schemeClr val="tx1">
                  <a:lumMod val="75000"/>
                  <a:lumOff val="25000"/>
                </a:schemeClr>
              </a:solidFill>
            </a:endParaRPr>
          </a:p>
        </p:txBody>
      </p:sp>
      <p:sp>
        <p:nvSpPr>
          <p:cNvPr id="8" name="Text Placeholder 7"/>
          <p:cNvSpPr>
            <a:spLocks noGrp="1"/>
          </p:cNvSpPr>
          <p:nvPr>
            <p:ph type="body" sz="quarter" idx="3"/>
          </p:nvPr>
        </p:nvSpPr>
        <p:spPr>
          <a:xfrm>
            <a:off x="6218238" y="1846263"/>
            <a:ext cx="4937125" cy="736600"/>
          </a:xfrm>
        </p:spPr>
        <p:txBody>
          <a:bodyPr rtlCol="0"/>
          <a:lstStyle/>
          <a:p>
            <a:pPr eaLnBrk="1" fontAlgn="auto" hangingPunct="1">
              <a:buClr>
                <a:schemeClr val="accent3"/>
              </a:buClr>
              <a:defRPr/>
            </a:pPr>
            <a:r>
              <a:rPr lang="en-US" dirty="0" smtClean="0">
                <a:solidFill>
                  <a:schemeClr val="accent5">
                    <a:lumMod val="75000"/>
                  </a:schemeClr>
                </a:solidFill>
              </a:rPr>
              <a:t>#4 – Report it!</a:t>
            </a:r>
            <a:endParaRPr lang="en-US" dirty="0">
              <a:solidFill>
                <a:schemeClr val="accent5">
                  <a:lumMod val="75000"/>
                </a:schemeClr>
              </a:solidFill>
            </a:endParaRPr>
          </a:p>
        </p:txBody>
      </p:sp>
      <p:sp>
        <p:nvSpPr>
          <p:cNvPr id="20486" name="Content Placeholder 8"/>
          <p:cNvSpPr>
            <a:spLocks noGrp="1"/>
          </p:cNvSpPr>
          <p:nvPr>
            <p:ph sz="quarter" idx="4"/>
          </p:nvPr>
        </p:nvSpPr>
        <p:spPr>
          <a:xfrm>
            <a:off x="6218238" y="2582863"/>
            <a:ext cx="5383212" cy="3378200"/>
          </a:xfrm>
        </p:spPr>
        <p:txBody>
          <a:bodyPr/>
          <a:lstStyle/>
          <a:p>
            <a:pPr eaLnBrk="1" hangingPunct="1">
              <a:buFont typeface="Courier New" pitchFamily="49" charset="0"/>
              <a:buChar char="o"/>
              <a:defRPr/>
            </a:pPr>
            <a:r>
              <a:rPr lang="en-US" dirty="0" smtClean="0">
                <a:solidFill>
                  <a:schemeClr val="accent5">
                    <a:lumMod val="75000"/>
                  </a:schemeClr>
                </a:solidFill>
              </a:rPr>
              <a:t> </a:t>
            </a:r>
            <a:r>
              <a:rPr lang="en-US" i="1" dirty="0" smtClean="0">
                <a:solidFill>
                  <a:schemeClr val="accent5">
                    <a:lumMod val="75000"/>
                  </a:schemeClr>
                </a:solidFill>
              </a:rPr>
              <a:t>Angry parent - “I’m so sick of this school doing nothing about my kid getting bullied!”</a:t>
            </a:r>
          </a:p>
          <a:p>
            <a:pPr eaLnBrk="1" hangingPunct="1">
              <a:buFont typeface="Courier New" pitchFamily="49" charset="0"/>
              <a:buChar char="o"/>
              <a:defRPr/>
            </a:pPr>
            <a:r>
              <a:rPr lang="en-US" i="1" dirty="0" smtClean="0">
                <a:solidFill>
                  <a:schemeClr val="accent5">
                    <a:lumMod val="75000"/>
                  </a:schemeClr>
                </a:solidFill>
              </a:rPr>
              <a:t> Me – “To whom have you reported this problem?”</a:t>
            </a:r>
          </a:p>
          <a:p>
            <a:pPr eaLnBrk="1" hangingPunct="1">
              <a:buFont typeface="Courier New" pitchFamily="49" charset="0"/>
              <a:buChar char="o"/>
              <a:defRPr/>
            </a:pPr>
            <a:r>
              <a:rPr lang="en-US" i="1" dirty="0" smtClean="0">
                <a:solidFill>
                  <a:schemeClr val="accent5">
                    <a:lumMod val="75000"/>
                  </a:schemeClr>
                </a:solidFill>
              </a:rPr>
              <a:t>Angry parent – “I didn’t call anyone because I thought my son could handle it.”</a:t>
            </a:r>
          </a:p>
          <a:p>
            <a:pPr eaLnBrk="1" hangingPunct="1">
              <a:buFont typeface="Courier New" pitchFamily="49" charset="0"/>
              <a:buChar char="o"/>
              <a:defRPr/>
            </a:pPr>
            <a:r>
              <a:rPr lang="en-US" dirty="0" smtClean="0"/>
              <a:t>We cannot deal with what we don’t know about!</a:t>
            </a:r>
          </a:p>
          <a:p>
            <a:pPr eaLnBrk="1" hangingPunct="1">
              <a:buFont typeface="Courier New" pitchFamily="49" charset="0"/>
              <a:buChar char="o"/>
              <a:defRPr/>
            </a:pPr>
            <a:r>
              <a:rPr lang="en-US" dirty="0" smtClean="0"/>
              <a:t>Online Student/Parent Report Forms</a:t>
            </a:r>
          </a:p>
          <a:p>
            <a:pPr eaLnBrk="1" hangingPunct="1">
              <a:buFont typeface="Courier New" pitchFamily="49" charset="0"/>
              <a:buChar char="o"/>
              <a:defRPr/>
            </a:pPr>
            <a:r>
              <a:rPr lang="en-US" dirty="0" smtClean="0"/>
              <a:t>CALL/E-mail/Stop in</a:t>
            </a:r>
          </a:p>
          <a:p>
            <a:pPr eaLnBrk="1" hangingPunct="1">
              <a:buFont typeface="Courier New" pitchFamily="49" charset="0"/>
              <a:buChar char="o"/>
              <a:defRPr/>
            </a:pPr>
            <a:endParaRPr lang="en-U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5125"/>
    </mc:Choice>
    <mc:Fallback>
      <p:transition spd="slow" advTm="325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2133600" y="-349250"/>
            <a:ext cx="10058400" cy="1450975"/>
          </a:xfrm>
        </p:spPr>
        <p:txBody>
          <a:bodyPr/>
          <a:lstStyle/>
          <a:p>
            <a:pPr eaLnBrk="1" fontAlgn="auto" hangingPunct="1">
              <a:spcAft>
                <a:spcPts val="0"/>
              </a:spcAft>
              <a:defRPr/>
            </a:pPr>
            <a:r>
              <a:rPr lang="en-US" dirty="0" smtClean="0">
                <a:solidFill>
                  <a:schemeClr val="accent5"/>
                </a:solidFill>
              </a:rPr>
              <a:t>Addressing Bullying…</a:t>
            </a:r>
            <a:endParaRPr lang="en-US" dirty="0">
              <a:solidFill>
                <a:schemeClr val="accent5"/>
              </a:solidFill>
            </a:endParaRPr>
          </a:p>
        </p:txBody>
      </p:sp>
      <p:sp>
        <p:nvSpPr>
          <p:cNvPr id="8" name="Content Placeholder 7"/>
          <p:cNvSpPr>
            <a:spLocks noGrp="1"/>
          </p:cNvSpPr>
          <p:nvPr>
            <p:ph idx="4294967295"/>
          </p:nvPr>
        </p:nvSpPr>
        <p:spPr>
          <a:xfrm>
            <a:off x="806450" y="1333500"/>
            <a:ext cx="10058400" cy="4787900"/>
          </a:xfrm>
        </p:spPr>
        <p:txBody>
          <a:bodyPr rtlCol="0">
            <a:normAutofit/>
          </a:bodyPr>
          <a:lstStyle/>
          <a:p>
            <a:pPr marL="457200" indent="-457200" eaLnBrk="1" fontAlgn="auto" hangingPunct="1">
              <a:buClr>
                <a:schemeClr val="accent3"/>
              </a:buClr>
              <a:buFont typeface="+mj-lt"/>
              <a:buAutoNum type="arabicPeriod"/>
              <a:defRPr/>
            </a:pPr>
            <a:r>
              <a:rPr lang="en-US" dirty="0" smtClean="0">
                <a:solidFill>
                  <a:schemeClr val="tx2"/>
                </a:solidFill>
              </a:rPr>
              <a:t>A report is filed and/or an issue is turned over to the office.  </a:t>
            </a:r>
            <a:r>
              <a:rPr lang="en-US" i="1" dirty="0" smtClean="0">
                <a:solidFill>
                  <a:schemeClr val="accent5">
                    <a:lumMod val="75000"/>
                  </a:schemeClr>
                </a:solidFill>
              </a:rPr>
              <a:t>The new law has a required reporting component for staff.</a:t>
            </a:r>
          </a:p>
          <a:p>
            <a:pPr marL="457200" indent="-457200" eaLnBrk="1" fontAlgn="auto" hangingPunct="1">
              <a:buClr>
                <a:schemeClr val="accent3"/>
              </a:buClr>
              <a:buFont typeface="+mj-lt"/>
              <a:buAutoNum type="arabicPeriod"/>
              <a:defRPr/>
            </a:pPr>
            <a:r>
              <a:rPr lang="en-US" dirty="0" smtClean="0">
                <a:solidFill>
                  <a:schemeClr val="tx2"/>
                </a:solidFill>
              </a:rPr>
              <a:t>An investigation will be conducted by the school administrator.</a:t>
            </a:r>
          </a:p>
          <a:p>
            <a:pPr marL="457200" indent="-457200" eaLnBrk="1" fontAlgn="auto" hangingPunct="1">
              <a:buClr>
                <a:schemeClr val="accent3"/>
              </a:buClr>
              <a:buFont typeface="+mj-lt"/>
              <a:buAutoNum type="arabicPeriod"/>
              <a:defRPr/>
            </a:pPr>
            <a:r>
              <a:rPr lang="en-US" dirty="0" smtClean="0">
                <a:solidFill>
                  <a:schemeClr val="tx2"/>
                </a:solidFill>
              </a:rPr>
              <a:t>The administrator will determine if we have a bullying case or another type of conflict.</a:t>
            </a:r>
          </a:p>
          <a:p>
            <a:pPr marL="457200" indent="-457200" eaLnBrk="1" fontAlgn="auto" hangingPunct="1">
              <a:buClr>
                <a:schemeClr val="accent3"/>
              </a:buClr>
              <a:buFont typeface="+mj-lt"/>
              <a:buAutoNum type="arabicPeriod"/>
              <a:defRPr/>
            </a:pPr>
            <a:r>
              <a:rPr lang="en-US" b="1" u="sng" dirty="0" smtClean="0">
                <a:solidFill>
                  <a:schemeClr val="accent5"/>
                </a:solidFill>
              </a:rPr>
              <a:t>ALL reported cases are </a:t>
            </a:r>
            <a:r>
              <a:rPr lang="en-US" dirty="0" smtClean="0">
                <a:solidFill>
                  <a:schemeClr val="tx2"/>
                </a:solidFill>
              </a:rPr>
              <a:t>and will continue to be addressed regardless of bullying or conflict.</a:t>
            </a:r>
          </a:p>
          <a:p>
            <a:pPr marL="457200" indent="-457200" eaLnBrk="1" fontAlgn="auto" hangingPunct="1">
              <a:buClr>
                <a:schemeClr val="accent3"/>
              </a:buClr>
              <a:buFont typeface="+mj-lt"/>
              <a:buAutoNum type="arabicPeriod"/>
              <a:defRPr/>
            </a:pPr>
            <a:r>
              <a:rPr lang="en-US" dirty="0" smtClean="0">
                <a:solidFill>
                  <a:schemeClr val="tx2"/>
                </a:solidFill>
              </a:rPr>
              <a:t>If bullying:</a:t>
            </a:r>
          </a:p>
          <a:p>
            <a:pPr marL="749808" lvl="1" indent="-457200" eaLnBrk="1" fontAlgn="auto" hangingPunct="1">
              <a:buClr>
                <a:schemeClr val="accent3"/>
              </a:buClr>
              <a:buFont typeface="+mj-lt"/>
              <a:buAutoNum type="arabicPeriod"/>
              <a:defRPr/>
            </a:pPr>
            <a:r>
              <a:rPr lang="en-US" dirty="0" smtClean="0">
                <a:solidFill>
                  <a:schemeClr val="tx2"/>
                </a:solidFill>
              </a:rPr>
              <a:t>Disciplinary action will take place.  </a:t>
            </a:r>
            <a:r>
              <a:rPr lang="en-US" i="1" dirty="0" smtClean="0">
                <a:solidFill>
                  <a:schemeClr val="accent5">
                    <a:lumMod val="75000"/>
                  </a:schemeClr>
                </a:solidFill>
              </a:rPr>
              <a:t>This can range from a first time warning to suspension depending on severity.  “ZERO TOLERANCE” is not a component of the law or the TVSC policy.</a:t>
            </a:r>
          </a:p>
          <a:p>
            <a:pPr marL="749808" lvl="1" indent="-457200" eaLnBrk="1" fontAlgn="auto" hangingPunct="1">
              <a:buClr>
                <a:schemeClr val="accent3"/>
              </a:buClr>
              <a:buFont typeface="+mj-lt"/>
              <a:buAutoNum type="arabicPeriod"/>
              <a:defRPr/>
            </a:pPr>
            <a:r>
              <a:rPr lang="en-US" dirty="0" smtClean="0">
                <a:solidFill>
                  <a:schemeClr val="tx2"/>
                </a:solidFill>
              </a:rPr>
              <a:t>Parents will be contacted for both the target and </a:t>
            </a:r>
            <a:r>
              <a:rPr lang="en-US" dirty="0" err="1" smtClean="0">
                <a:solidFill>
                  <a:schemeClr val="tx2"/>
                </a:solidFill>
              </a:rPr>
              <a:t>bullier</a:t>
            </a:r>
            <a:r>
              <a:rPr lang="en-US" dirty="0" smtClean="0">
                <a:solidFill>
                  <a:schemeClr val="tx2"/>
                </a:solidFill>
              </a:rPr>
              <a:t>.  </a:t>
            </a:r>
            <a:r>
              <a:rPr lang="en-US" i="1" dirty="0" smtClean="0">
                <a:solidFill>
                  <a:schemeClr val="accent5">
                    <a:lumMod val="75000"/>
                  </a:schemeClr>
                </a:solidFill>
              </a:rPr>
              <a:t>By LAW, we cannot disclose the disciplinary action taken against another student, nor can we show parents video with other students in it.</a:t>
            </a:r>
            <a:endParaRPr lang="en-US" dirty="0" smtClean="0">
              <a:solidFill>
                <a:schemeClr val="accent5">
                  <a:lumMod val="75000"/>
                </a:schemeClr>
              </a:solidFill>
            </a:endParaRPr>
          </a:p>
          <a:p>
            <a:pPr marL="749808" lvl="1" indent="-457200" eaLnBrk="1" fontAlgn="auto" hangingPunct="1">
              <a:buClr>
                <a:schemeClr val="accent3"/>
              </a:buClr>
              <a:buFont typeface="+mj-lt"/>
              <a:buAutoNum type="arabicPeriod"/>
              <a:defRPr/>
            </a:pPr>
            <a:r>
              <a:rPr lang="en-US" dirty="0" smtClean="0">
                <a:solidFill>
                  <a:schemeClr val="tx2"/>
                </a:solidFill>
              </a:rPr>
              <a:t>Appropriate intervention will be determined for the target and </a:t>
            </a:r>
            <a:r>
              <a:rPr lang="en-US" dirty="0" err="1" smtClean="0">
                <a:solidFill>
                  <a:schemeClr val="tx2"/>
                </a:solidFill>
              </a:rPr>
              <a:t>bullier</a:t>
            </a:r>
            <a:r>
              <a:rPr lang="en-US" dirty="0" smtClean="0">
                <a:solidFill>
                  <a:schemeClr val="tx2"/>
                </a:solidFill>
              </a:rPr>
              <a:t>.  </a:t>
            </a:r>
            <a:r>
              <a:rPr lang="en-US" i="1" dirty="0" smtClean="0">
                <a:solidFill>
                  <a:schemeClr val="accent5">
                    <a:lumMod val="75000"/>
                  </a:schemeClr>
                </a:solidFill>
              </a:rPr>
              <a:t>This can range from counseling to intensive behavioral health programing.</a:t>
            </a:r>
            <a:endParaRPr lang="en-US" dirty="0" smtClean="0">
              <a:solidFill>
                <a:schemeClr val="accent5">
                  <a:lumMod val="75000"/>
                </a:schemeClr>
              </a:solidFill>
            </a:endParaRPr>
          </a:p>
          <a:p>
            <a:pPr marL="749808" lvl="1" indent="-457200" eaLnBrk="1" fontAlgn="auto" hangingPunct="1">
              <a:buClr>
                <a:schemeClr val="accent3"/>
              </a:buClr>
              <a:buFont typeface="+mj-lt"/>
              <a:buAutoNum type="arabicPeriod"/>
              <a:defRPr/>
            </a:pPr>
            <a:r>
              <a:rPr lang="en-US" dirty="0" smtClean="0">
                <a:solidFill>
                  <a:schemeClr val="tx2"/>
                </a:solidFill>
              </a:rPr>
              <a:t>Repeated or initially violent bullying offenses will be dealt with differently.  </a:t>
            </a:r>
            <a:r>
              <a:rPr lang="en-US" i="1" dirty="0" smtClean="0">
                <a:solidFill>
                  <a:schemeClr val="accent5">
                    <a:lumMod val="75000"/>
                  </a:schemeClr>
                </a:solidFill>
              </a:rPr>
              <a:t>Police involvement, legal charges, expulsion, etc.</a:t>
            </a:r>
            <a:endParaRPr lang="en-US" dirty="0" smtClean="0">
              <a:solidFill>
                <a:schemeClr val="accent5">
                  <a:lumMod val="75000"/>
                </a:schemeClr>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1984"/>
    </mc:Choice>
    <mc:Fallback>
      <p:transition spd="slow" advTm="261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5"/>
                </a:solidFill>
              </a:rPr>
              <a:t>Areas of Concern in Our Schools</a:t>
            </a:r>
            <a:endParaRPr lang="en-US" dirty="0">
              <a:solidFill>
                <a:schemeClr val="accent5"/>
              </a:solidFill>
            </a:endParaRPr>
          </a:p>
        </p:txBody>
      </p:sp>
      <p:sp>
        <p:nvSpPr>
          <p:cNvPr id="3" name="Content Placeholder 2"/>
          <p:cNvSpPr>
            <a:spLocks noGrp="1"/>
          </p:cNvSpPr>
          <p:nvPr>
            <p:ph idx="1"/>
          </p:nvPr>
        </p:nvSpPr>
        <p:spPr/>
        <p:txBody>
          <a:bodyPr rtlCol="0">
            <a:normAutofit fontScale="92500" lnSpcReduction="10000"/>
          </a:bodyPr>
          <a:lstStyle/>
          <a:p>
            <a:pPr marL="457200" indent="-457200" eaLnBrk="1" fontAlgn="auto" hangingPunct="1">
              <a:buClr>
                <a:schemeClr val="accent3"/>
              </a:buClr>
              <a:buFont typeface="+mj-lt"/>
              <a:buAutoNum type="arabicPeriod"/>
              <a:defRPr/>
            </a:pPr>
            <a:r>
              <a:rPr lang="en-US" sz="3200" dirty="0" smtClean="0">
                <a:solidFill>
                  <a:schemeClr val="tx2"/>
                </a:solidFill>
              </a:rPr>
              <a:t>Cyberspace</a:t>
            </a:r>
          </a:p>
          <a:p>
            <a:pPr marL="749808" lvl="1" indent="-457200" eaLnBrk="1" fontAlgn="auto" hangingPunct="1">
              <a:buClr>
                <a:schemeClr val="accent3"/>
              </a:buClr>
              <a:buFont typeface="+mj-lt"/>
              <a:buAutoNum type="arabicPeriod"/>
              <a:defRPr/>
            </a:pPr>
            <a:r>
              <a:rPr lang="en-US" dirty="0" smtClean="0">
                <a:solidFill>
                  <a:schemeClr val="tx2"/>
                </a:solidFill>
              </a:rPr>
              <a:t>Facebook – 13 years old</a:t>
            </a:r>
          </a:p>
          <a:p>
            <a:pPr marL="749808" lvl="1" indent="-457200" eaLnBrk="1" fontAlgn="auto" hangingPunct="1">
              <a:buClr>
                <a:schemeClr val="accent3"/>
              </a:buClr>
              <a:buFont typeface="+mj-lt"/>
              <a:buAutoNum type="arabicPeriod"/>
              <a:defRPr/>
            </a:pPr>
            <a:r>
              <a:rPr lang="en-US" dirty="0" smtClean="0">
                <a:solidFill>
                  <a:schemeClr val="tx2"/>
                </a:solidFill>
              </a:rPr>
              <a:t>Phones – Text </a:t>
            </a:r>
          </a:p>
          <a:p>
            <a:pPr marL="749808" lvl="1" indent="-457200" eaLnBrk="1" fontAlgn="auto" hangingPunct="1">
              <a:buClr>
                <a:schemeClr val="accent3"/>
              </a:buClr>
              <a:buFont typeface="+mj-lt"/>
              <a:buAutoNum type="arabicPeriod"/>
              <a:defRPr/>
            </a:pPr>
            <a:r>
              <a:rPr lang="en-US" dirty="0" smtClean="0">
                <a:solidFill>
                  <a:schemeClr val="tx2"/>
                </a:solidFill>
              </a:rPr>
              <a:t>Anonymous Social Media – </a:t>
            </a:r>
            <a:r>
              <a:rPr lang="en-US" dirty="0" err="1" smtClean="0">
                <a:solidFill>
                  <a:schemeClr val="tx2"/>
                </a:solidFill>
              </a:rPr>
              <a:t>Kik</a:t>
            </a:r>
            <a:r>
              <a:rPr lang="en-US" dirty="0" smtClean="0">
                <a:solidFill>
                  <a:schemeClr val="tx2"/>
                </a:solidFill>
              </a:rPr>
              <a:t>, Ask.fm, Creepy, Vine, </a:t>
            </a:r>
            <a:r>
              <a:rPr lang="en-US" dirty="0" err="1" smtClean="0">
                <a:solidFill>
                  <a:schemeClr val="tx2"/>
                </a:solidFill>
              </a:rPr>
              <a:t>Snapchat</a:t>
            </a:r>
            <a:r>
              <a:rPr lang="en-US" dirty="0" smtClean="0">
                <a:solidFill>
                  <a:schemeClr val="tx2"/>
                </a:solidFill>
              </a:rPr>
              <a:t>, </a:t>
            </a:r>
            <a:r>
              <a:rPr lang="en-US" dirty="0" err="1" smtClean="0">
                <a:solidFill>
                  <a:schemeClr val="tx2"/>
                </a:solidFill>
              </a:rPr>
              <a:t>Pheed</a:t>
            </a:r>
            <a:r>
              <a:rPr lang="en-US" dirty="0" smtClean="0">
                <a:solidFill>
                  <a:schemeClr val="tx2"/>
                </a:solidFill>
              </a:rPr>
              <a:t>, Qooh.me, </a:t>
            </a:r>
            <a:r>
              <a:rPr lang="en-US" dirty="0" err="1" smtClean="0">
                <a:solidFill>
                  <a:schemeClr val="tx2"/>
                </a:solidFill>
              </a:rPr>
              <a:t>Oovoo</a:t>
            </a:r>
            <a:r>
              <a:rPr lang="en-US" dirty="0">
                <a:solidFill>
                  <a:schemeClr val="tx2"/>
                </a:solidFill>
              </a:rPr>
              <a:t> </a:t>
            </a:r>
            <a:r>
              <a:rPr lang="en-US" dirty="0" smtClean="0">
                <a:solidFill>
                  <a:schemeClr val="tx2"/>
                </a:solidFill>
              </a:rPr>
              <a:t> </a:t>
            </a:r>
            <a:endParaRPr lang="en-US" dirty="0">
              <a:solidFill>
                <a:schemeClr val="tx2"/>
              </a:solidFill>
            </a:endParaRPr>
          </a:p>
          <a:p>
            <a:pPr marL="292608" lvl="1" indent="0" eaLnBrk="1" fontAlgn="auto" hangingPunct="1">
              <a:buClr>
                <a:schemeClr val="accent3"/>
              </a:buClr>
              <a:buFont typeface="Calibri" panose="020F0502020204030204" pitchFamily="34" charset="0"/>
              <a:buNone/>
              <a:defRPr/>
            </a:pPr>
            <a:r>
              <a:rPr lang="en-US" i="1" dirty="0" smtClean="0">
                <a:solidFill>
                  <a:schemeClr val="accent2"/>
                </a:solidFill>
              </a:rPr>
              <a:t>          </a:t>
            </a:r>
            <a:r>
              <a:rPr lang="en-US" i="1" dirty="0" smtClean="0">
                <a:solidFill>
                  <a:schemeClr val="accent5">
                    <a:lumMod val="75000"/>
                  </a:schemeClr>
                </a:solidFill>
              </a:rPr>
              <a:t>No moderator, no legal authority, no names, no filters, NO WAY!</a:t>
            </a:r>
          </a:p>
          <a:p>
            <a:pPr marL="457200" indent="-457200" eaLnBrk="1" fontAlgn="auto" hangingPunct="1">
              <a:buClr>
                <a:schemeClr val="accent3"/>
              </a:buClr>
              <a:buFont typeface="+mj-lt"/>
              <a:buAutoNum type="arabicPeriod"/>
              <a:defRPr/>
            </a:pPr>
            <a:r>
              <a:rPr lang="en-US" sz="3200" dirty="0" smtClean="0">
                <a:solidFill>
                  <a:schemeClr val="tx2"/>
                </a:solidFill>
              </a:rPr>
              <a:t>Areas with limited supervision</a:t>
            </a:r>
          </a:p>
          <a:p>
            <a:pPr marL="749808" lvl="1" indent="-457200" eaLnBrk="1" fontAlgn="auto" hangingPunct="1">
              <a:buClr>
                <a:schemeClr val="accent3"/>
              </a:buClr>
              <a:buFont typeface="+mj-lt"/>
              <a:buAutoNum type="arabicPeriod"/>
              <a:defRPr/>
            </a:pPr>
            <a:r>
              <a:rPr lang="en-US" dirty="0" smtClean="0">
                <a:solidFill>
                  <a:schemeClr val="tx2"/>
                </a:solidFill>
              </a:rPr>
              <a:t>Restrooms</a:t>
            </a:r>
          </a:p>
          <a:p>
            <a:pPr marL="749808" lvl="1" indent="-457200" eaLnBrk="1" fontAlgn="auto" hangingPunct="1">
              <a:buClr>
                <a:schemeClr val="accent3"/>
              </a:buClr>
              <a:buFont typeface="+mj-lt"/>
              <a:buAutoNum type="arabicPeriod"/>
              <a:defRPr/>
            </a:pPr>
            <a:r>
              <a:rPr lang="en-US" dirty="0" smtClean="0">
                <a:solidFill>
                  <a:schemeClr val="tx2"/>
                </a:solidFill>
              </a:rPr>
              <a:t>Locker rooms</a:t>
            </a:r>
          </a:p>
          <a:p>
            <a:pPr marL="749808" lvl="1" indent="-457200" eaLnBrk="1" fontAlgn="auto" hangingPunct="1">
              <a:buClr>
                <a:schemeClr val="accent3"/>
              </a:buClr>
              <a:buFont typeface="+mj-lt"/>
              <a:buAutoNum type="arabicPeriod"/>
              <a:defRPr/>
            </a:pPr>
            <a:r>
              <a:rPr lang="en-US" dirty="0" smtClean="0">
                <a:solidFill>
                  <a:schemeClr val="tx2"/>
                </a:solidFill>
              </a:rPr>
              <a:t>Hallway passing periods</a:t>
            </a:r>
          </a:p>
          <a:p>
            <a:pPr marL="749808" lvl="1" indent="-457200" eaLnBrk="1" fontAlgn="auto" hangingPunct="1">
              <a:buClr>
                <a:schemeClr val="accent3"/>
              </a:buClr>
              <a:buFont typeface="+mj-lt"/>
              <a:buAutoNum type="arabicPeriod"/>
              <a:defRPr/>
            </a:pPr>
            <a:r>
              <a:rPr lang="en-US" dirty="0" smtClean="0">
                <a:solidFill>
                  <a:schemeClr val="tx2"/>
                </a:solidFill>
              </a:rPr>
              <a:t>Bus/walk-home</a:t>
            </a:r>
          </a:p>
          <a:p>
            <a:pPr marL="457200" indent="-457200" eaLnBrk="1" fontAlgn="auto" hangingPunct="1">
              <a:buClr>
                <a:schemeClr val="accent3"/>
              </a:buClr>
              <a:buFont typeface="+mj-lt"/>
              <a:buAutoNum type="arabicPeriod"/>
              <a:defRPr/>
            </a:pPr>
            <a:r>
              <a:rPr lang="en-US" sz="3200" dirty="0" smtClean="0">
                <a:solidFill>
                  <a:schemeClr val="tx2"/>
                </a:solidFill>
              </a:rPr>
              <a:t>Social Groups - Cliques</a:t>
            </a:r>
          </a:p>
          <a:p>
            <a:pPr marL="749808" lvl="1" indent="-457200" eaLnBrk="1" fontAlgn="auto" hangingPunct="1">
              <a:buClr>
                <a:schemeClr val="accent3"/>
              </a:buClr>
              <a:buFont typeface="+mj-lt"/>
              <a:buAutoNum type="arabicPeriod"/>
              <a:defRPr/>
            </a:pPr>
            <a:endParaRPr lang="en-US" dirty="0" smtClean="0">
              <a:solidFill>
                <a:schemeClr val="tx2"/>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4986"/>
    </mc:Choice>
    <mc:Fallback>
      <p:transition spd="slow" advTm="224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5"/>
                </a:solidFill>
              </a:rPr>
              <a:t>Addressing Our Reality at TVSC…</a:t>
            </a:r>
            <a:endParaRPr lang="en-US" dirty="0">
              <a:solidFill>
                <a:schemeClr val="accent5"/>
              </a:solidFill>
            </a:endParaRPr>
          </a:p>
        </p:txBody>
      </p:sp>
      <p:sp>
        <p:nvSpPr>
          <p:cNvPr id="3" name="Content Placeholder 2"/>
          <p:cNvSpPr>
            <a:spLocks noGrp="1"/>
          </p:cNvSpPr>
          <p:nvPr>
            <p:ph idx="1"/>
          </p:nvPr>
        </p:nvSpPr>
        <p:spPr/>
        <p:txBody>
          <a:bodyPr rtlCol="0">
            <a:normAutofit/>
          </a:bodyPr>
          <a:lstStyle/>
          <a:p>
            <a:pPr marL="91440" indent="-91440" eaLnBrk="1" fontAlgn="auto" hangingPunct="1">
              <a:buClr>
                <a:schemeClr val="accent3"/>
              </a:buClr>
              <a:buFont typeface="Courier New" panose="02070309020205020404" pitchFamily="49" charset="0"/>
              <a:buChar char="o"/>
              <a:defRPr/>
            </a:pPr>
            <a:r>
              <a:rPr lang="en-US" dirty="0" smtClean="0">
                <a:solidFill>
                  <a:schemeClr val="tx2"/>
                </a:solidFill>
              </a:rPr>
              <a:t>  WE HAVE BULLIES!  ALL SCHOOLS DO…</a:t>
            </a:r>
          </a:p>
          <a:p>
            <a:pPr marL="91440" indent="-91440" eaLnBrk="1" fontAlgn="auto" hangingPunct="1">
              <a:buClr>
                <a:schemeClr val="accent3"/>
              </a:buClr>
              <a:buFont typeface="Courier New" panose="02070309020205020404" pitchFamily="49" charset="0"/>
              <a:buChar char="o"/>
              <a:defRPr/>
            </a:pPr>
            <a:r>
              <a:rPr lang="en-US" dirty="0">
                <a:solidFill>
                  <a:schemeClr val="tx2"/>
                </a:solidFill>
              </a:rPr>
              <a:t> </a:t>
            </a:r>
            <a:r>
              <a:rPr lang="en-US" dirty="0" smtClean="0">
                <a:solidFill>
                  <a:schemeClr val="tx2"/>
                </a:solidFill>
              </a:rPr>
              <a:t> We address every issue of which we are made aware.  </a:t>
            </a:r>
          </a:p>
          <a:p>
            <a:pPr marL="91440" indent="-91440" eaLnBrk="1" fontAlgn="auto" hangingPunct="1">
              <a:buClr>
                <a:schemeClr val="accent3"/>
              </a:buClr>
              <a:buFont typeface="Courier New" panose="02070309020205020404" pitchFamily="49" charset="0"/>
              <a:buChar char="o"/>
              <a:defRPr/>
            </a:pPr>
            <a:r>
              <a:rPr lang="en-US" dirty="0">
                <a:solidFill>
                  <a:schemeClr val="tx2"/>
                </a:solidFill>
              </a:rPr>
              <a:t> </a:t>
            </a:r>
            <a:r>
              <a:rPr lang="en-US" dirty="0" smtClean="0">
                <a:solidFill>
                  <a:schemeClr val="tx2"/>
                </a:solidFill>
              </a:rPr>
              <a:t> The goal of disciplinary action is </a:t>
            </a:r>
            <a:r>
              <a:rPr lang="en-US" dirty="0" smtClean="0">
                <a:solidFill>
                  <a:schemeClr val="accent5"/>
                </a:solidFill>
              </a:rPr>
              <a:t>improvement of behavior</a:t>
            </a:r>
            <a:r>
              <a:rPr lang="en-US" dirty="0" smtClean="0">
                <a:solidFill>
                  <a:schemeClr val="tx2"/>
                </a:solidFill>
              </a:rPr>
              <a:t>, not merely punitive in nature.  </a:t>
            </a:r>
          </a:p>
          <a:p>
            <a:pPr marL="91440" indent="-91440" eaLnBrk="1" fontAlgn="auto" hangingPunct="1">
              <a:buClr>
                <a:schemeClr val="accent3"/>
              </a:buClr>
              <a:buFont typeface="Courier New" panose="02070309020205020404" pitchFamily="49" charset="0"/>
              <a:buChar char="o"/>
              <a:defRPr/>
            </a:pPr>
            <a:r>
              <a:rPr lang="en-US" dirty="0">
                <a:solidFill>
                  <a:schemeClr val="tx2"/>
                </a:solidFill>
              </a:rPr>
              <a:t> </a:t>
            </a:r>
            <a:r>
              <a:rPr lang="en-US" dirty="0" smtClean="0">
                <a:solidFill>
                  <a:schemeClr val="tx2"/>
                </a:solidFill>
              </a:rPr>
              <a:t> We take full advantage of our resource officer, Officer John Hart, SRO.</a:t>
            </a:r>
            <a:endParaRPr lang="en-US" sz="2800" dirty="0" smtClean="0">
              <a:solidFill>
                <a:schemeClr val="tx2"/>
              </a:solidFill>
            </a:endParaRPr>
          </a:p>
          <a:p>
            <a:pPr marL="91440" indent="-91440" eaLnBrk="1" fontAlgn="auto" hangingPunct="1">
              <a:buClr>
                <a:schemeClr val="accent3"/>
              </a:buClr>
              <a:buFont typeface="Courier New" panose="02070309020205020404" pitchFamily="49" charset="0"/>
              <a:buChar char="o"/>
              <a:defRPr/>
            </a:pPr>
            <a:r>
              <a:rPr lang="en-US" sz="2800" dirty="0">
                <a:solidFill>
                  <a:schemeClr val="tx2"/>
                </a:solidFill>
              </a:rPr>
              <a:t> </a:t>
            </a:r>
            <a:r>
              <a:rPr lang="en-US" sz="2400" dirty="0" smtClean="0">
                <a:solidFill>
                  <a:schemeClr val="tx2"/>
                </a:solidFill>
              </a:rPr>
              <a:t> </a:t>
            </a:r>
            <a:r>
              <a:rPr lang="en-US" sz="2800" dirty="0" smtClean="0">
                <a:solidFill>
                  <a:schemeClr val="accent5">
                    <a:lumMod val="75000"/>
                  </a:schemeClr>
                </a:solidFill>
              </a:rPr>
              <a:t>We care about your kids</a:t>
            </a:r>
          </a:p>
          <a:p>
            <a:pPr marL="91440" indent="-91440" eaLnBrk="1" fontAlgn="auto" hangingPunct="1">
              <a:buClr>
                <a:schemeClr val="accent3"/>
              </a:buClr>
              <a:buFont typeface="Courier New" panose="02070309020205020404" pitchFamily="49" charset="0"/>
              <a:buChar char="o"/>
              <a:defRPr/>
            </a:pPr>
            <a:r>
              <a:rPr lang="en-US" sz="2800" dirty="0">
                <a:solidFill>
                  <a:schemeClr val="accent5">
                    <a:lumMod val="75000"/>
                  </a:schemeClr>
                </a:solidFill>
              </a:rPr>
              <a:t> </a:t>
            </a:r>
            <a:r>
              <a:rPr lang="en-US" sz="2800" dirty="0" smtClean="0">
                <a:solidFill>
                  <a:schemeClr val="accent5">
                    <a:lumMod val="75000"/>
                  </a:schemeClr>
                </a:solidFill>
              </a:rPr>
              <a:t> We work hard to make our schools safe for your students</a:t>
            </a:r>
          </a:p>
          <a:p>
            <a:pPr marL="91440" indent="-91440" eaLnBrk="1" fontAlgn="auto" hangingPunct="1">
              <a:buClr>
                <a:schemeClr val="accent3"/>
              </a:buClr>
              <a:buFont typeface="Courier New" panose="02070309020205020404" pitchFamily="49" charset="0"/>
              <a:buChar char="o"/>
              <a:defRPr/>
            </a:pPr>
            <a:r>
              <a:rPr lang="en-US" sz="2800" dirty="0">
                <a:solidFill>
                  <a:schemeClr val="accent5">
                    <a:lumMod val="75000"/>
                  </a:schemeClr>
                </a:solidFill>
              </a:rPr>
              <a:t> </a:t>
            </a:r>
            <a:r>
              <a:rPr lang="en-US" sz="2800" dirty="0" smtClean="0">
                <a:solidFill>
                  <a:schemeClr val="accent5">
                    <a:lumMod val="75000"/>
                  </a:schemeClr>
                </a:solidFill>
              </a:rPr>
              <a:t> With your help, understanding, and action we can reduce bullying 	in our schools.</a:t>
            </a:r>
            <a:endParaRPr lang="en-US" dirty="0" smtClean="0">
              <a:solidFill>
                <a:schemeClr val="accent5">
                  <a:lumMod val="75000"/>
                </a:schemeClr>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6025"/>
    </mc:Choice>
    <mc:Fallback>
      <p:transition spd="slow" advTm="96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dirty="0" smtClean="0">
                <a:solidFill>
                  <a:schemeClr val="accent5"/>
                </a:solidFill>
              </a:rPr>
              <a:t>Q &amp; A</a:t>
            </a:r>
            <a:endParaRPr lang="en-US" dirty="0">
              <a:solidFill>
                <a:schemeClr val="accent5"/>
              </a:solidFill>
            </a:endParaRPr>
          </a:p>
        </p:txBody>
      </p:sp>
      <p:sp>
        <p:nvSpPr>
          <p:cNvPr id="24579" name="Subtitle 4"/>
          <p:cNvSpPr>
            <a:spLocks noGrp="1"/>
          </p:cNvSpPr>
          <p:nvPr>
            <p:ph idx="1"/>
          </p:nvPr>
        </p:nvSpPr>
        <p:spPr/>
        <p:txBody>
          <a:bodyPr/>
          <a:lstStyle/>
          <a:p>
            <a:pPr algn="ctr" eaLnBrk="1" hangingPunct="1"/>
            <a:r>
              <a:rPr lang="en-US" sz="2800" dirty="0" smtClean="0"/>
              <a:t>PLEASE address questions or concerns to my e-mail, listed below.</a:t>
            </a:r>
          </a:p>
          <a:p>
            <a:pPr eaLnBrk="1" hangingPunct="1"/>
            <a:endParaRPr lang="en-US" dirty="0"/>
          </a:p>
          <a:p>
            <a:pPr eaLnBrk="1" hangingPunct="1"/>
            <a:r>
              <a:rPr lang="en-US" dirty="0" smtClean="0"/>
              <a:t>Scott </a:t>
            </a:r>
            <a:r>
              <a:rPr lang="en-US" dirty="0" smtClean="0"/>
              <a:t>Backus – TVMS Assistant Principal</a:t>
            </a:r>
          </a:p>
          <a:p>
            <a:pPr eaLnBrk="1" hangingPunct="1"/>
            <a:r>
              <a:rPr lang="en-US" dirty="0" smtClean="0">
                <a:hlinkClick r:id="rId4"/>
              </a:rPr>
              <a:t>backuss@tvsc.k12.in.us</a:t>
            </a:r>
            <a:endParaRPr lang="en-US" sz="1200" i="1" dirty="0" smtClean="0"/>
          </a:p>
          <a:p>
            <a:pPr algn="ctr" eaLnBrk="1" hangingPunct="1">
              <a:spcAft>
                <a:spcPct val="0"/>
              </a:spcAft>
            </a:pPr>
            <a:endParaRPr lang="en-US" sz="1200" i="1" dirty="0" smtClean="0"/>
          </a:p>
          <a:p>
            <a:pPr algn="ctr" eaLnBrk="1" hangingPunct="1">
              <a:spcAft>
                <a:spcPct val="0"/>
              </a:spcAft>
            </a:pPr>
            <a:endParaRPr lang="en-US" sz="1200" i="1" dirty="0" smtClean="0"/>
          </a:p>
          <a:p>
            <a:pPr algn="ctr" eaLnBrk="1" hangingPunct="1">
              <a:spcAft>
                <a:spcPct val="0"/>
              </a:spcAft>
            </a:pPr>
            <a:endParaRPr lang="en-US" sz="1200" i="1" dirty="0" smtClean="0"/>
          </a:p>
          <a:p>
            <a:pPr algn="ctr" eaLnBrk="1" hangingPunct="1">
              <a:spcAft>
                <a:spcPct val="0"/>
              </a:spcAft>
            </a:pPr>
            <a:endParaRPr lang="en-US" sz="1200" i="1" dirty="0" smtClean="0"/>
          </a:p>
          <a:p>
            <a:pPr algn="ctr" eaLnBrk="1" hangingPunct="1">
              <a:spcAft>
                <a:spcPct val="0"/>
              </a:spcAft>
            </a:pPr>
            <a:r>
              <a:rPr lang="en-US" sz="1800" i="1" dirty="0" smtClean="0"/>
              <a:t>Resources: </a:t>
            </a:r>
            <a:r>
              <a:rPr lang="en-US" sz="1600" b="1" dirty="0" smtClean="0"/>
              <a:t>Making Sense of the  New Bullying Legislation</a:t>
            </a:r>
            <a:r>
              <a:rPr lang="en-US" sz="1600" dirty="0" smtClean="0"/>
              <a:t/>
            </a:r>
            <a:br>
              <a:rPr lang="en-US" sz="1600" dirty="0" smtClean="0"/>
            </a:br>
            <a:r>
              <a:rPr lang="en-US" sz="1600" dirty="0" smtClean="0"/>
              <a:t>HEA 1423</a:t>
            </a:r>
          </a:p>
          <a:p>
            <a:pPr algn="ctr" eaLnBrk="1" hangingPunct="1">
              <a:spcAft>
                <a:spcPct val="0"/>
              </a:spcAft>
            </a:pPr>
            <a:r>
              <a:rPr lang="en-US" sz="1600" dirty="0" smtClean="0"/>
              <a:t>Presented by Dr. Brandie Oliver</a:t>
            </a:r>
          </a:p>
          <a:p>
            <a:pPr algn="ctr" eaLnBrk="1" hangingPunct="1">
              <a:spcAft>
                <a:spcPct val="0"/>
              </a:spcAft>
            </a:pPr>
            <a:r>
              <a:rPr lang="en-US" sz="1600" dirty="0" smtClean="0"/>
              <a:t>Butler University </a:t>
            </a:r>
          </a:p>
          <a:p>
            <a:pPr eaLnBrk="1" hangingPunct="1"/>
            <a:endParaRPr lang="en-US" sz="1800" i="1"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2965"/>
    </mc:Choice>
    <mc:Fallback>
      <p:transition spd="slow" advTm="102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dirty="0" smtClean="0">
                <a:solidFill>
                  <a:schemeClr val="accent5"/>
                </a:solidFill>
              </a:rPr>
              <a:t>By the numbers…</a:t>
            </a:r>
            <a:endParaRPr lang="en-US" dirty="0">
              <a:solidFill>
                <a:schemeClr val="accent5"/>
              </a:solidFill>
            </a:endParaRPr>
          </a:p>
        </p:txBody>
      </p:sp>
      <p:sp>
        <p:nvSpPr>
          <p:cNvPr id="5" name="Content Placeholder 4"/>
          <p:cNvSpPr>
            <a:spLocks noGrp="1"/>
          </p:cNvSpPr>
          <p:nvPr>
            <p:ph idx="1"/>
          </p:nvPr>
        </p:nvSpPr>
        <p:spPr/>
        <p:txBody>
          <a:bodyPr rtlCol="0">
            <a:normAutofit fontScale="92500" lnSpcReduction="10000"/>
          </a:bodyPr>
          <a:lstStyle/>
          <a:p>
            <a:pPr marL="91440" indent="-91440" eaLnBrk="1" fontAlgn="auto" hangingPunct="1">
              <a:buClr>
                <a:schemeClr val="accent3"/>
              </a:buClr>
              <a:defRPr/>
            </a:pPr>
            <a:r>
              <a:rPr lang="en-US" sz="3000" dirty="0">
                <a:solidFill>
                  <a:schemeClr val="tx1"/>
                </a:solidFill>
                <a:latin typeface="Century Schoolbook" panose="02040604050505020304" pitchFamily="18" charset="0"/>
              </a:rPr>
              <a:t>According to the Centers for Disease Control</a:t>
            </a:r>
            <a:r>
              <a:rPr lang="en-US" altLang="en-US" sz="3000" dirty="0">
                <a:solidFill>
                  <a:schemeClr val="tx1"/>
                </a:solidFill>
                <a:latin typeface="Century Schoolbook" panose="02040604050505020304" pitchFamily="18" charset="0"/>
              </a:rPr>
              <a:t>’</a:t>
            </a:r>
            <a:r>
              <a:rPr lang="en-US" sz="3000" dirty="0">
                <a:solidFill>
                  <a:schemeClr val="tx1"/>
                </a:solidFill>
                <a:latin typeface="Century Schoolbook" panose="02040604050505020304" pitchFamily="18" charset="0"/>
              </a:rPr>
              <a:t>s 2011 Youth Risk Behavior Survey:</a:t>
            </a:r>
          </a:p>
          <a:p>
            <a:pPr marL="384048" lvl="1" indent="-182880" eaLnBrk="1" fontAlgn="auto" hangingPunct="1">
              <a:buClr>
                <a:schemeClr val="accent3"/>
              </a:buClr>
              <a:defRPr/>
            </a:pPr>
            <a:r>
              <a:rPr lang="en-US" sz="2400" b="1" u="sng" dirty="0">
                <a:solidFill>
                  <a:schemeClr val="accent5"/>
                </a:solidFill>
                <a:latin typeface="Century Schoolbook" panose="02040604050505020304" pitchFamily="18" charset="0"/>
              </a:rPr>
              <a:t>Indiana ranks 3</a:t>
            </a:r>
            <a:r>
              <a:rPr lang="en-US" b="1" u="sng" baseline="30000" dirty="0">
                <a:solidFill>
                  <a:schemeClr val="accent5"/>
                </a:solidFill>
                <a:latin typeface="Century Schoolbook" panose="02040604050505020304" pitchFamily="18" charset="0"/>
              </a:rPr>
              <a:t>rd</a:t>
            </a:r>
            <a:r>
              <a:rPr lang="en-US" sz="2400" b="1" u="sng" dirty="0">
                <a:solidFill>
                  <a:schemeClr val="accent5"/>
                </a:solidFill>
                <a:latin typeface="Century Schoolbook" panose="02040604050505020304" pitchFamily="18" charset="0"/>
              </a:rPr>
              <a:t> in the nation </a:t>
            </a:r>
            <a:r>
              <a:rPr lang="en-US" sz="2400" dirty="0">
                <a:solidFill>
                  <a:schemeClr val="tx1"/>
                </a:solidFill>
                <a:latin typeface="Century Schoolbook" panose="02040604050505020304" pitchFamily="18" charset="0"/>
              </a:rPr>
              <a:t>for incidences of electronic bullying and bullying on school property</a:t>
            </a:r>
            <a:endParaRPr lang="en-US" dirty="0">
              <a:solidFill>
                <a:schemeClr val="tx1"/>
              </a:solidFill>
              <a:latin typeface="Century Schoolbook" panose="02040604050505020304" pitchFamily="18" charset="0"/>
            </a:endParaRPr>
          </a:p>
          <a:p>
            <a:pPr marL="566928" lvl="2" indent="-182880" eaLnBrk="1" fontAlgn="auto" hangingPunct="1">
              <a:buClr>
                <a:schemeClr val="accent3"/>
              </a:buClr>
              <a:defRPr/>
            </a:pPr>
            <a:r>
              <a:rPr lang="en-US" sz="2000" b="1" u="sng" dirty="0">
                <a:solidFill>
                  <a:schemeClr val="accent5"/>
                </a:solidFill>
                <a:latin typeface="Century Schoolbook" panose="02040604050505020304" pitchFamily="18" charset="0"/>
              </a:rPr>
              <a:t>1 in 4 students </a:t>
            </a:r>
            <a:r>
              <a:rPr lang="en-US" sz="2000" dirty="0">
                <a:solidFill>
                  <a:schemeClr val="tx1"/>
                </a:solidFill>
                <a:latin typeface="Century Schoolbook" panose="02040604050505020304" pitchFamily="18" charset="0"/>
              </a:rPr>
              <a:t>had been bullied at school during the past 12 months prior to the survey</a:t>
            </a:r>
          </a:p>
          <a:p>
            <a:pPr marL="566928" lvl="2" indent="-182880" eaLnBrk="1" fontAlgn="auto" hangingPunct="1">
              <a:buClr>
                <a:schemeClr val="accent3"/>
              </a:buClr>
              <a:defRPr/>
            </a:pPr>
            <a:r>
              <a:rPr lang="en-US" sz="2000" b="1" u="sng" dirty="0">
                <a:solidFill>
                  <a:schemeClr val="accent5"/>
                </a:solidFill>
                <a:latin typeface="Century Schoolbook" panose="02040604050505020304" pitchFamily="18" charset="0"/>
              </a:rPr>
              <a:t>1 in 5 students </a:t>
            </a:r>
            <a:r>
              <a:rPr lang="en-US" sz="2000" dirty="0">
                <a:solidFill>
                  <a:schemeClr val="tx1"/>
                </a:solidFill>
                <a:latin typeface="Century Schoolbook" panose="02040604050505020304" pitchFamily="18" charset="0"/>
              </a:rPr>
              <a:t>had been bullied electronically during the past 12 months prior to the survey</a:t>
            </a:r>
          </a:p>
          <a:p>
            <a:pPr marL="566928" lvl="2" indent="-182880" eaLnBrk="1" fontAlgn="auto" hangingPunct="1">
              <a:buClr>
                <a:schemeClr val="accent3"/>
              </a:buClr>
              <a:defRPr/>
            </a:pPr>
            <a:r>
              <a:rPr lang="en-US" sz="2000" b="1" u="sng" dirty="0">
                <a:solidFill>
                  <a:schemeClr val="accent5"/>
                </a:solidFill>
                <a:latin typeface="Century Schoolbook" panose="02040604050505020304" pitchFamily="18" charset="0"/>
              </a:rPr>
              <a:t>1 in 20 youth </a:t>
            </a:r>
            <a:r>
              <a:rPr lang="en-US" sz="2000" dirty="0">
                <a:solidFill>
                  <a:schemeClr val="tx1"/>
                </a:solidFill>
                <a:latin typeface="Century Schoolbook" panose="02040604050505020304" pitchFamily="18" charset="0"/>
              </a:rPr>
              <a:t>did not go to school in the past 30 days prior to the survey for fear of safety at school or going to and from </a:t>
            </a:r>
            <a:r>
              <a:rPr lang="en-US" sz="2000" dirty="0" smtClean="0">
                <a:solidFill>
                  <a:schemeClr val="tx1"/>
                </a:solidFill>
                <a:latin typeface="Century Schoolbook" panose="02040604050505020304" pitchFamily="18" charset="0"/>
              </a:rPr>
              <a:t>school</a:t>
            </a:r>
          </a:p>
          <a:p>
            <a:pPr marL="384048" lvl="1" indent="-182880" eaLnBrk="1" fontAlgn="auto" hangingPunct="1">
              <a:buClr>
                <a:schemeClr val="accent3"/>
              </a:buClr>
              <a:defRPr/>
            </a:pPr>
            <a:r>
              <a:rPr lang="en-US" sz="2400" b="1" u="sng" dirty="0">
                <a:solidFill>
                  <a:schemeClr val="accent5"/>
                </a:solidFill>
                <a:latin typeface="Century Schoolbook" panose="02040604050505020304" pitchFamily="18" charset="0"/>
              </a:rPr>
              <a:t>Long Term Impact: </a:t>
            </a:r>
            <a:r>
              <a:rPr lang="en-US" sz="2400" dirty="0">
                <a:solidFill>
                  <a:schemeClr val="tx1"/>
                </a:solidFill>
                <a:latin typeface="Century Schoolbook" panose="02040604050505020304" pitchFamily="18" charset="0"/>
              </a:rPr>
              <a:t>Studies from the National School Safety Center reported that </a:t>
            </a:r>
            <a:r>
              <a:rPr lang="en-US" sz="2400" b="1" u="sng" dirty="0">
                <a:solidFill>
                  <a:schemeClr val="accent5"/>
                </a:solidFill>
                <a:latin typeface="Century Schoolbook" panose="02040604050505020304" pitchFamily="18" charset="0"/>
              </a:rPr>
              <a:t>60 percent </a:t>
            </a:r>
            <a:r>
              <a:rPr lang="en-US" sz="2400" dirty="0">
                <a:solidFill>
                  <a:schemeClr val="tx1"/>
                </a:solidFill>
                <a:latin typeface="Century Schoolbook" panose="02040604050505020304" pitchFamily="18" charset="0"/>
              </a:rPr>
              <a:t>of students who were identified as school bullies ended up with a criminal record by age 24.</a:t>
            </a:r>
          </a:p>
          <a:p>
            <a:pPr marL="384048" lvl="1" indent="-182880" eaLnBrk="1" fontAlgn="auto" hangingPunct="1">
              <a:buClr>
                <a:schemeClr val="accent3"/>
              </a:buClr>
              <a:defRPr/>
            </a:pPr>
            <a:endParaRPr lang="en-US" sz="2400" dirty="0">
              <a:solidFill>
                <a:schemeClr val="tx1"/>
              </a:solidFill>
              <a:latin typeface="Century Schoolbook" panose="02040604050505020304" pitchFamily="18" charset="0"/>
            </a:endParaRPr>
          </a:p>
          <a:p>
            <a:pPr marL="91440" indent="-91440" eaLnBrk="1" fontAlgn="auto" hangingPunct="1">
              <a:buClr>
                <a:schemeClr val="accent3"/>
              </a:buClr>
              <a:defRPr/>
            </a:pPr>
            <a:endParaRPr lang="en-US" dirty="0">
              <a:solidFill>
                <a:schemeClr val="tx1">
                  <a:lumMod val="75000"/>
                  <a:lumOff val="25000"/>
                </a:schemeClr>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056"/>
    </mc:Choice>
    <mc:Fallback>
      <p:transition spd="slow" advTm="65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5"/>
                </a:solidFill>
              </a:rPr>
              <a:t>The Voiceless…</a:t>
            </a:r>
            <a:endParaRPr lang="en-US" dirty="0">
              <a:solidFill>
                <a:schemeClr val="accent5"/>
              </a:solidFill>
            </a:endParaRPr>
          </a:p>
        </p:txBody>
      </p:sp>
      <p:sp>
        <p:nvSpPr>
          <p:cNvPr id="3" name="Content Placeholder 2"/>
          <p:cNvSpPr>
            <a:spLocks noGrp="1"/>
          </p:cNvSpPr>
          <p:nvPr>
            <p:ph idx="1"/>
          </p:nvPr>
        </p:nvSpPr>
        <p:spPr>
          <a:xfrm>
            <a:off x="744538" y="1846263"/>
            <a:ext cx="10941050" cy="4022725"/>
          </a:xfrm>
        </p:spPr>
        <p:txBody>
          <a:bodyPr rtlCol="0">
            <a:normAutofit/>
          </a:bodyPr>
          <a:lstStyle/>
          <a:p>
            <a:pPr marL="91440" indent="-91440" eaLnBrk="1" fontAlgn="auto" hangingPunct="1">
              <a:buClr>
                <a:schemeClr val="accent3"/>
              </a:buClr>
              <a:defRPr/>
            </a:pPr>
            <a:r>
              <a:rPr lang="en-US" sz="2400" dirty="0">
                <a:solidFill>
                  <a:schemeClr val="tx1">
                    <a:lumMod val="75000"/>
                    <a:lumOff val="25000"/>
                  </a:schemeClr>
                </a:solidFill>
              </a:rPr>
              <a:t>Students reach out to an adult in </a:t>
            </a:r>
            <a:r>
              <a:rPr lang="en-US" sz="2400" b="1" u="sng" dirty="0">
                <a:solidFill>
                  <a:schemeClr val="accent5"/>
                </a:solidFill>
              </a:rPr>
              <a:t>only about 1/3 of the cases </a:t>
            </a:r>
            <a:r>
              <a:rPr lang="en-US" sz="2400" dirty="0">
                <a:solidFill>
                  <a:schemeClr val="tx1">
                    <a:lumMod val="75000"/>
                    <a:lumOff val="25000"/>
                  </a:schemeClr>
                </a:solidFill>
              </a:rPr>
              <a:t>of bullying…why is that</a:t>
            </a:r>
            <a:r>
              <a:rPr lang="en-US" sz="2400" dirty="0" smtClean="0">
                <a:solidFill>
                  <a:schemeClr val="tx1">
                    <a:lumMod val="75000"/>
                    <a:lumOff val="25000"/>
                  </a:schemeClr>
                </a:solidFill>
              </a:rPr>
              <a:t>?</a:t>
            </a:r>
            <a:endParaRPr lang="en-US" dirty="0">
              <a:solidFill>
                <a:schemeClr val="tx1">
                  <a:lumMod val="75000"/>
                  <a:lumOff val="25000"/>
                </a:schemeClr>
              </a:solidFill>
            </a:endParaRPr>
          </a:p>
          <a:p>
            <a:pPr marL="384048" lvl="1" indent="-182880" eaLnBrk="1" fontAlgn="auto" hangingPunct="1">
              <a:buClr>
                <a:schemeClr val="accent3"/>
              </a:buClr>
              <a:buFont typeface="Arial" panose="020B0604020202020204" pitchFamily="34" charset="0"/>
              <a:buChar char="•"/>
              <a:defRPr/>
            </a:pPr>
            <a:r>
              <a:rPr lang="en-US" sz="2400" dirty="0">
                <a:solidFill>
                  <a:schemeClr val="tx1">
                    <a:lumMod val="75000"/>
                    <a:lumOff val="25000"/>
                  </a:schemeClr>
                </a:solidFill>
              </a:rPr>
              <a:t>Students do not perceive that teachers or adults in the school will do anything.</a:t>
            </a:r>
          </a:p>
          <a:p>
            <a:pPr marL="384048" lvl="1" indent="-182880" eaLnBrk="1" fontAlgn="auto" hangingPunct="1">
              <a:buClr>
                <a:schemeClr val="accent3"/>
              </a:buClr>
              <a:buFont typeface="Arial" panose="020B0604020202020204" pitchFamily="34" charset="0"/>
              <a:buChar char="•"/>
              <a:defRPr/>
            </a:pPr>
            <a:r>
              <a:rPr lang="en-US" sz="2400" dirty="0">
                <a:solidFill>
                  <a:schemeClr val="tx1">
                    <a:lumMod val="75000"/>
                    <a:lumOff val="25000"/>
                  </a:schemeClr>
                </a:solidFill>
              </a:rPr>
              <a:t>Don’t want to be perceived as weak or a </a:t>
            </a:r>
            <a:r>
              <a:rPr lang="en-US" sz="2400" dirty="0">
                <a:solidFill>
                  <a:schemeClr val="accent5"/>
                </a:solidFill>
              </a:rPr>
              <a:t>“tattletale”</a:t>
            </a:r>
          </a:p>
          <a:p>
            <a:pPr marL="384048" lvl="1" indent="-182880" eaLnBrk="1" fontAlgn="auto" hangingPunct="1">
              <a:buClr>
                <a:schemeClr val="accent3"/>
              </a:buClr>
              <a:buFont typeface="Arial" panose="020B0604020202020204" pitchFamily="34" charset="0"/>
              <a:buChar char="•"/>
              <a:defRPr/>
            </a:pPr>
            <a:r>
              <a:rPr lang="en-US" sz="2400" dirty="0">
                <a:solidFill>
                  <a:schemeClr val="tx1">
                    <a:lumMod val="75000"/>
                    <a:lumOff val="25000"/>
                  </a:schemeClr>
                </a:solidFill>
              </a:rPr>
              <a:t>Fear of </a:t>
            </a:r>
            <a:r>
              <a:rPr lang="en-US" sz="2400" dirty="0">
                <a:solidFill>
                  <a:schemeClr val="accent5"/>
                </a:solidFill>
              </a:rPr>
              <a:t>retaliation</a:t>
            </a:r>
            <a:r>
              <a:rPr lang="en-US" sz="2400" dirty="0">
                <a:solidFill>
                  <a:schemeClr val="tx1">
                    <a:lumMod val="75000"/>
                    <a:lumOff val="25000"/>
                  </a:schemeClr>
                </a:solidFill>
              </a:rPr>
              <a:t> from bully</a:t>
            </a:r>
          </a:p>
          <a:p>
            <a:pPr marL="384048" lvl="1" indent="-182880" eaLnBrk="1" fontAlgn="auto" hangingPunct="1">
              <a:buClr>
                <a:schemeClr val="accent3"/>
              </a:buClr>
              <a:buFont typeface="Arial" panose="020B0604020202020204" pitchFamily="34" charset="0"/>
              <a:buChar char="•"/>
              <a:defRPr/>
            </a:pPr>
            <a:r>
              <a:rPr lang="en-US" sz="2400" dirty="0">
                <a:solidFill>
                  <a:schemeClr val="tx1">
                    <a:lumMod val="75000"/>
                    <a:lumOff val="25000"/>
                  </a:schemeClr>
                </a:solidFill>
              </a:rPr>
              <a:t>Feelings of humiliation make children </a:t>
            </a:r>
            <a:r>
              <a:rPr lang="en-US" sz="2400" dirty="0">
                <a:solidFill>
                  <a:schemeClr val="accent5"/>
                </a:solidFill>
              </a:rPr>
              <a:t>ashamed</a:t>
            </a:r>
            <a:r>
              <a:rPr lang="en-US" sz="2400" dirty="0">
                <a:solidFill>
                  <a:schemeClr val="tx1">
                    <a:lumMod val="75000"/>
                    <a:lumOff val="25000"/>
                  </a:schemeClr>
                </a:solidFill>
              </a:rPr>
              <a:t> to tell adults</a:t>
            </a:r>
          </a:p>
          <a:p>
            <a:pPr marL="384048" lvl="1" indent="-182880" eaLnBrk="1" fontAlgn="auto" hangingPunct="1">
              <a:buClr>
                <a:schemeClr val="accent3"/>
              </a:buClr>
              <a:buFont typeface="Arial" panose="020B0604020202020204" pitchFamily="34" charset="0"/>
              <a:buChar char="•"/>
              <a:defRPr/>
            </a:pPr>
            <a:r>
              <a:rPr lang="en-US" sz="2400" dirty="0">
                <a:solidFill>
                  <a:schemeClr val="tx1">
                    <a:lumMod val="75000"/>
                    <a:lumOff val="25000"/>
                  </a:schemeClr>
                </a:solidFill>
              </a:rPr>
              <a:t>May already feel socially isolated and </a:t>
            </a:r>
            <a:r>
              <a:rPr lang="en-US" sz="2400" dirty="0">
                <a:solidFill>
                  <a:schemeClr val="accent5"/>
                </a:solidFill>
              </a:rPr>
              <a:t>believe no one cares </a:t>
            </a:r>
            <a:r>
              <a:rPr lang="en-US" sz="2400" dirty="0">
                <a:solidFill>
                  <a:schemeClr val="tx1">
                    <a:lumMod val="75000"/>
                    <a:lumOff val="25000"/>
                  </a:schemeClr>
                </a:solidFill>
              </a:rPr>
              <a:t>or can understand</a:t>
            </a:r>
          </a:p>
          <a:p>
            <a:pPr marL="384048" lvl="1" indent="-182880" eaLnBrk="1" fontAlgn="auto" hangingPunct="1">
              <a:buClr>
                <a:schemeClr val="accent3"/>
              </a:buClr>
              <a:buFont typeface="Arial" panose="020B0604020202020204" pitchFamily="34" charset="0"/>
              <a:buChar char="•"/>
              <a:defRPr/>
            </a:pPr>
            <a:r>
              <a:rPr lang="en-US" sz="2400" dirty="0">
                <a:solidFill>
                  <a:schemeClr val="tx1">
                    <a:lumMod val="75000"/>
                    <a:lumOff val="25000"/>
                  </a:schemeClr>
                </a:solidFill>
              </a:rPr>
              <a:t>Fear of </a:t>
            </a:r>
            <a:r>
              <a:rPr lang="en-US" sz="2400" dirty="0">
                <a:solidFill>
                  <a:schemeClr val="accent5"/>
                </a:solidFill>
              </a:rPr>
              <a:t>rejection</a:t>
            </a:r>
            <a:r>
              <a:rPr lang="en-US" sz="2400" dirty="0">
                <a:solidFill>
                  <a:schemeClr val="tx1">
                    <a:lumMod val="75000"/>
                    <a:lumOff val="25000"/>
                  </a:schemeClr>
                </a:solidFill>
              </a:rPr>
              <a:t> by peers</a:t>
            </a:r>
          </a:p>
          <a:p>
            <a:pPr marL="384048" lvl="1" indent="-182880" eaLnBrk="1" fontAlgn="auto" hangingPunct="1">
              <a:buClr>
                <a:schemeClr val="accent3"/>
              </a:buClr>
              <a:buFont typeface="Arial" panose="020B0604020202020204" pitchFamily="34" charset="0"/>
              <a:buChar char="•"/>
              <a:defRPr/>
            </a:pPr>
            <a:r>
              <a:rPr lang="en-US" sz="2400" dirty="0">
                <a:solidFill>
                  <a:schemeClr val="tx1">
                    <a:lumMod val="75000"/>
                    <a:lumOff val="25000"/>
                  </a:schemeClr>
                </a:solidFill>
              </a:rPr>
              <a:t>Parent reaction</a:t>
            </a:r>
          </a:p>
          <a:p>
            <a:pPr marL="91440" indent="-91440" eaLnBrk="1" fontAlgn="auto" hangingPunct="1">
              <a:buClr>
                <a:schemeClr val="accent3"/>
              </a:buClr>
              <a:defRPr/>
            </a:pPr>
            <a:endParaRPr lang="en-US" dirty="0">
              <a:solidFill>
                <a:schemeClr val="tx1">
                  <a:lumMod val="75000"/>
                  <a:lumOff val="25000"/>
                </a:schemeClr>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4154"/>
    </mc:Choice>
    <mc:Fallback>
      <p:transition spd="slow" advTm="74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2"/>
                </a:solidFill>
              </a:rPr>
              <a:t>HEA 1423 Timeline</a:t>
            </a:r>
            <a:endParaRPr lang="en-US" dirty="0">
              <a:solidFill>
                <a:schemeClr val="accent2"/>
              </a:solidFill>
            </a:endParaRPr>
          </a:p>
        </p:txBody>
      </p:sp>
      <p:sp>
        <p:nvSpPr>
          <p:cNvPr id="3" name="Content Placeholder 2"/>
          <p:cNvSpPr>
            <a:spLocks noGrp="1"/>
          </p:cNvSpPr>
          <p:nvPr>
            <p:ph idx="1"/>
          </p:nvPr>
        </p:nvSpPr>
        <p:spPr/>
        <p:txBody>
          <a:bodyPr rtlCol="0">
            <a:normAutofit lnSpcReduction="10000"/>
          </a:bodyPr>
          <a:lstStyle/>
          <a:p>
            <a:pPr marL="91440" indent="-91440" eaLnBrk="1" fontAlgn="auto" hangingPunct="1">
              <a:buClr>
                <a:schemeClr val="accent3"/>
              </a:buClr>
              <a:buFont typeface="Courier New" panose="02070309020205020404" pitchFamily="49" charset="0"/>
              <a:buChar char="o"/>
              <a:defRPr/>
            </a:pPr>
            <a:r>
              <a:rPr lang="en-US" dirty="0" smtClean="0">
                <a:solidFill>
                  <a:schemeClr val="tx2"/>
                </a:solidFill>
              </a:rPr>
              <a:t>   Enacted </a:t>
            </a:r>
            <a:r>
              <a:rPr lang="en-US" dirty="0">
                <a:solidFill>
                  <a:schemeClr val="tx2"/>
                </a:solidFill>
              </a:rPr>
              <a:t>July 1, 2013.  </a:t>
            </a:r>
            <a:endParaRPr lang="en-US" dirty="0" smtClean="0">
              <a:solidFill>
                <a:schemeClr val="tx2"/>
              </a:solidFill>
            </a:endParaRPr>
          </a:p>
          <a:p>
            <a:pPr marL="91440" indent="-91440" eaLnBrk="1" fontAlgn="auto" hangingPunct="1">
              <a:buClr>
                <a:schemeClr val="accent3"/>
              </a:buClr>
              <a:buFont typeface="Courier New" panose="02070309020205020404" pitchFamily="49" charset="0"/>
              <a:buChar char="o"/>
              <a:defRPr/>
            </a:pPr>
            <a:r>
              <a:rPr lang="en-US" dirty="0">
                <a:solidFill>
                  <a:schemeClr val="tx2"/>
                </a:solidFill>
              </a:rPr>
              <a:t> </a:t>
            </a:r>
            <a:r>
              <a:rPr lang="en-US" dirty="0" smtClean="0">
                <a:solidFill>
                  <a:schemeClr val="tx2"/>
                </a:solidFill>
              </a:rPr>
              <a:t>  TVSC School Safety Specialists, Scott Backus and Jon Hutton, attend IDOE information seminar 	on HEA 1423 – September 5th</a:t>
            </a:r>
            <a:endParaRPr lang="en-US" dirty="0">
              <a:solidFill>
                <a:schemeClr val="tx2"/>
              </a:solidFill>
            </a:endParaRPr>
          </a:p>
          <a:p>
            <a:pPr marL="91440" indent="-91440" eaLnBrk="1" fontAlgn="auto" hangingPunct="1">
              <a:buClr>
                <a:schemeClr val="accent3"/>
              </a:buClr>
              <a:buFont typeface="Courier New" panose="02070309020205020404" pitchFamily="49" charset="0"/>
              <a:buChar char="o"/>
              <a:defRPr/>
            </a:pPr>
            <a:r>
              <a:rPr lang="en-US" dirty="0" smtClean="0">
                <a:solidFill>
                  <a:schemeClr val="tx2"/>
                </a:solidFill>
              </a:rPr>
              <a:t>   The </a:t>
            </a:r>
            <a:r>
              <a:rPr lang="en-US" dirty="0">
                <a:solidFill>
                  <a:schemeClr val="tx2"/>
                </a:solidFill>
              </a:rPr>
              <a:t>ISBA policy language was accepted October 1, 2013</a:t>
            </a:r>
          </a:p>
          <a:p>
            <a:pPr marL="91440" indent="-91440" eaLnBrk="1" fontAlgn="auto" hangingPunct="1">
              <a:buClr>
                <a:schemeClr val="accent3"/>
              </a:buClr>
              <a:buFont typeface="Courier New" panose="02070309020205020404" pitchFamily="49" charset="0"/>
              <a:buChar char="o"/>
              <a:defRPr/>
            </a:pPr>
            <a:r>
              <a:rPr lang="en-US" dirty="0" smtClean="0">
                <a:solidFill>
                  <a:schemeClr val="tx2"/>
                </a:solidFill>
              </a:rPr>
              <a:t>   TVSC </a:t>
            </a:r>
            <a:r>
              <a:rPr lang="en-US" dirty="0">
                <a:solidFill>
                  <a:schemeClr val="tx2"/>
                </a:solidFill>
              </a:rPr>
              <a:t>Policy initial reading October board meeting</a:t>
            </a:r>
          </a:p>
          <a:p>
            <a:pPr marL="91440" indent="-91440" eaLnBrk="1" fontAlgn="auto" hangingPunct="1">
              <a:buClr>
                <a:schemeClr val="accent3"/>
              </a:buClr>
              <a:buFont typeface="Courier New" panose="02070309020205020404" pitchFamily="49" charset="0"/>
              <a:buChar char="o"/>
              <a:defRPr/>
            </a:pPr>
            <a:r>
              <a:rPr lang="en-US" dirty="0" smtClean="0">
                <a:solidFill>
                  <a:schemeClr val="tx2"/>
                </a:solidFill>
              </a:rPr>
              <a:t>   TVSC </a:t>
            </a:r>
            <a:r>
              <a:rPr lang="en-US" dirty="0">
                <a:solidFill>
                  <a:schemeClr val="tx2"/>
                </a:solidFill>
              </a:rPr>
              <a:t>policy approved by the board in </a:t>
            </a:r>
            <a:r>
              <a:rPr lang="en-US" dirty="0" smtClean="0">
                <a:solidFill>
                  <a:schemeClr val="tx2"/>
                </a:solidFill>
              </a:rPr>
              <a:t>November</a:t>
            </a:r>
          </a:p>
          <a:p>
            <a:pPr marL="91440" indent="-91440" eaLnBrk="1" fontAlgn="auto" hangingPunct="1">
              <a:buClr>
                <a:schemeClr val="accent3"/>
              </a:buClr>
              <a:buFont typeface="Courier New" panose="02070309020205020404" pitchFamily="49" charset="0"/>
              <a:buChar char="o"/>
              <a:defRPr/>
            </a:pPr>
            <a:r>
              <a:rPr lang="en-US" dirty="0">
                <a:solidFill>
                  <a:schemeClr val="tx2"/>
                </a:solidFill>
              </a:rPr>
              <a:t> </a:t>
            </a:r>
            <a:r>
              <a:rPr lang="en-US" dirty="0" smtClean="0">
                <a:solidFill>
                  <a:schemeClr val="tx2"/>
                </a:solidFill>
              </a:rPr>
              <a:t>  Anti-Bullying programs take place with students in all TVSC schools before October 15</a:t>
            </a:r>
            <a:r>
              <a:rPr lang="en-US" baseline="30000" dirty="0" smtClean="0">
                <a:solidFill>
                  <a:schemeClr val="tx2"/>
                </a:solidFill>
              </a:rPr>
              <a:t>th</a:t>
            </a:r>
            <a:r>
              <a:rPr lang="en-US" dirty="0" smtClean="0">
                <a:solidFill>
                  <a:schemeClr val="tx2"/>
                </a:solidFill>
              </a:rPr>
              <a:t> (LAW)</a:t>
            </a:r>
          </a:p>
          <a:p>
            <a:pPr marL="91440" indent="-91440" eaLnBrk="1" fontAlgn="auto" hangingPunct="1">
              <a:buClr>
                <a:schemeClr val="accent3"/>
              </a:buClr>
              <a:buFont typeface="Courier New" panose="02070309020205020404" pitchFamily="49" charset="0"/>
              <a:buChar char="o"/>
              <a:defRPr/>
            </a:pPr>
            <a:r>
              <a:rPr lang="en-US" dirty="0">
                <a:solidFill>
                  <a:schemeClr val="tx2"/>
                </a:solidFill>
              </a:rPr>
              <a:t> </a:t>
            </a:r>
            <a:r>
              <a:rPr lang="en-US" dirty="0" smtClean="0">
                <a:solidFill>
                  <a:schemeClr val="tx2"/>
                </a:solidFill>
              </a:rPr>
              <a:t>  Staff meetings on the new law took place for teachers in October</a:t>
            </a:r>
          </a:p>
          <a:p>
            <a:pPr marL="91440" indent="-91440" eaLnBrk="1" fontAlgn="auto" hangingPunct="1">
              <a:buClr>
                <a:schemeClr val="accent3"/>
              </a:buClr>
              <a:buFont typeface="Courier New" panose="02070309020205020404" pitchFamily="49" charset="0"/>
              <a:buChar char="o"/>
              <a:defRPr/>
            </a:pPr>
            <a:r>
              <a:rPr lang="en-US" dirty="0">
                <a:solidFill>
                  <a:schemeClr val="tx2"/>
                </a:solidFill>
              </a:rPr>
              <a:t> </a:t>
            </a:r>
            <a:r>
              <a:rPr lang="en-US" dirty="0" smtClean="0">
                <a:solidFill>
                  <a:schemeClr val="tx2"/>
                </a:solidFill>
              </a:rPr>
              <a:t>  Meetings are in the works for bus drivers</a:t>
            </a:r>
            <a:r>
              <a:rPr lang="en-US" dirty="0">
                <a:solidFill>
                  <a:schemeClr val="tx2"/>
                </a:solidFill>
              </a:rPr>
              <a:t> </a:t>
            </a:r>
            <a:r>
              <a:rPr lang="en-US" dirty="0" smtClean="0">
                <a:solidFill>
                  <a:schemeClr val="tx2"/>
                </a:solidFill>
              </a:rPr>
              <a:t>and other support staff</a:t>
            </a:r>
          </a:p>
          <a:p>
            <a:pPr marL="91440" indent="-91440" eaLnBrk="1" fontAlgn="auto" hangingPunct="1">
              <a:buClr>
                <a:schemeClr val="accent3"/>
              </a:buClr>
              <a:buFont typeface="Courier New" panose="02070309020205020404" pitchFamily="49" charset="0"/>
              <a:buChar char="o"/>
              <a:defRPr/>
            </a:pPr>
            <a:r>
              <a:rPr lang="en-US" dirty="0">
                <a:solidFill>
                  <a:schemeClr val="tx2"/>
                </a:solidFill>
              </a:rPr>
              <a:t> </a:t>
            </a:r>
            <a:r>
              <a:rPr lang="en-US" dirty="0" smtClean="0">
                <a:solidFill>
                  <a:schemeClr val="tx2"/>
                </a:solidFill>
              </a:rPr>
              <a:t>  Community meetings - November</a:t>
            </a:r>
            <a:endParaRPr lang="en-US" dirty="0">
              <a:solidFill>
                <a:schemeClr val="tx2"/>
              </a:solidFill>
            </a:endParaRPr>
          </a:p>
          <a:p>
            <a:pPr marL="91440" indent="-91440" eaLnBrk="1" fontAlgn="auto" hangingPunct="1">
              <a:buClr>
                <a:schemeClr val="accent3"/>
              </a:buClr>
              <a:defRPr/>
            </a:pPr>
            <a:endParaRPr lang="en-US" dirty="0">
              <a:solidFill>
                <a:schemeClr val="tx1">
                  <a:lumMod val="75000"/>
                  <a:lumOff val="25000"/>
                </a:schemeClr>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3155"/>
    </mc:Choice>
    <mc:Fallback>
      <p:transition spd="slow" advTm="163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5"/>
                </a:solidFill>
              </a:rPr>
              <a:t>Bullying…The LEGAL Definition</a:t>
            </a:r>
            <a:endParaRPr lang="en-US" dirty="0">
              <a:solidFill>
                <a:schemeClr val="accent5"/>
              </a:solidFill>
            </a:endParaRPr>
          </a:p>
        </p:txBody>
      </p:sp>
      <p:sp>
        <p:nvSpPr>
          <p:cNvPr id="3" name="Content Placeholder 2"/>
          <p:cNvSpPr>
            <a:spLocks noGrp="1"/>
          </p:cNvSpPr>
          <p:nvPr>
            <p:ph idx="1"/>
          </p:nvPr>
        </p:nvSpPr>
        <p:spPr>
          <a:xfrm>
            <a:off x="1096963" y="1846263"/>
            <a:ext cx="10058400" cy="4414837"/>
          </a:xfrm>
        </p:spPr>
        <p:txBody>
          <a:bodyPr rtlCol="0">
            <a:normAutofit/>
          </a:bodyPr>
          <a:lstStyle/>
          <a:p>
            <a:pPr marL="91440" indent="-91440" eaLnBrk="1" fontAlgn="auto" hangingPunct="1">
              <a:buClr>
                <a:schemeClr val="accent3"/>
              </a:buClr>
              <a:defRPr/>
            </a:pPr>
            <a:r>
              <a:rPr lang="en-US" dirty="0" smtClean="0">
                <a:solidFill>
                  <a:schemeClr val="tx1">
                    <a:lumMod val="75000"/>
                    <a:lumOff val="25000"/>
                  </a:schemeClr>
                </a:solidFill>
              </a:rPr>
              <a:t>IC </a:t>
            </a:r>
            <a:r>
              <a:rPr lang="en-US" dirty="0">
                <a:solidFill>
                  <a:schemeClr val="tx1">
                    <a:lumMod val="75000"/>
                    <a:lumOff val="25000"/>
                  </a:schemeClr>
                </a:solidFill>
              </a:rPr>
              <a:t>20-33-8-0.2 – “Bullying” means:</a:t>
            </a:r>
          </a:p>
          <a:p>
            <a:pPr marL="457200" indent="-457200" eaLnBrk="1" fontAlgn="auto" hangingPunct="1">
              <a:buClr>
                <a:schemeClr val="accent3"/>
              </a:buClr>
              <a:buFont typeface="+mj-lt"/>
              <a:buAutoNum type="arabicPeriod"/>
              <a:defRPr/>
            </a:pPr>
            <a:r>
              <a:rPr lang="en-US" b="1" u="sng" dirty="0">
                <a:solidFill>
                  <a:schemeClr val="accent5"/>
                </a:solidFill>
              </a:rPr>
              <a:t>Overt</a:t>
            </a:r>
            <a:r>
              <a:rPr lang="en-US" dirty="0">
                <a:solidFill>
                  <a:schemeClr val="tx1">
                    <a:lumMod val="75000"/>
                    <a:lumOff val="25000"/>
                  </a:schemeClr>
                </a:solidFill>
              </a:rPr>
              <a:t> (intentional) unwanted, </a:t>
            </a:r>
            <a:r>
              <a:rPr lang="en-US" b="1" u="sng" dirty="0">
                <a:solidFill>
                  <a:schemeClr val="accent5"/>
                </a:solidFill>
              </a:rPr>
              <a:t>repeated</a:t>
            </a:r>
            <a:r>
              <a:rPr lang="en-US" dirty="0">
                <a:solidFill>
                  <a:schemeClr val="tx1">
                    <a:lumMod val="75000"/>
                    <a:lumOff val="25000"/>
                  </a:schemeClr>
                </a:solidFill>
              </a:rPr>
              <a:t> acts or gestures </a:t>
            </a:r>
            <a:r>
              <a:rPr lang="en-US" dirty="0" smtClean="0">
                <a:solidFill>
                  <a:schemeClr val="tx1">
                    <a:lumMod val="75000"/>
                    <a:lumOff val="25000"/>
                  </a:schemeClr>
                </a:solidFill>
              </a:rPr>
              <a:t>including:</a:t>
            </a:r>
          </a:p>
          <a:p>
            <a:pPr marL="566928" lvl="2" indent="-182880" eaLnBrk="1" fontAlgn="auto" hangingPunct="1">
              <a:buClr>
                <a:schemeClr val="accent3"/>
              </a:buClr>
              <a:buFont typeface="Arial" panose="020B0604020202020204" pitchFamily="34" charset="0"/>
              <a:buChar char="•"/>
              <a:defRPr/>
            </a:pPr>
            <a:r>
              <a:rPr lang="en-US" sz="2000" dirty="0" smtClean="0">
                <a:solidFill>
                  <a:schemeClr val="tx1">
                    <a:lumMod val="75000"/>
                    <a:lumOff val="25000"/>
                  </a:schemeClr>
                </a:solidFill>
              </a:rPr>
              <a:t>Verbal </a:t>
            </a:r>
            <a:r>
              <a:rPr lang="en-US" sz="2000" dirty="0">
                <a:solidFill>
                  <a:schemeClr val="tx1">
                    <a:lumMod val="75000"/>
                    <a:lumOff val="25000"/>
                  </a:schemeClr>
                </a:solidFill>
              </a:rPr>
              <a:t>or Written communication, or images transmitted in any manner (including digitally or electronically) </a:t>
            </a:r>
          </a:p>
          <a:p>
            <a:pPr marL="566928" lvl="2" indent="-182880" eaLnBrk="1" fontAlgn="auto" hangingPunct="1">
              <a:buClr>
                <a:schemeClr val="accent3"/>
              </a:buClr>
              <a:buFont typeface="Arial" panose="020B0604020202020204" pitchFamily="34" charset="0"/>
              <a:buChar char="•"/>
              <a:defRPr/>
            </a:pPr>
            <a:r>
              <a:rPr lang="en-US" sz="2000" dirty="0">
                <a:solidFill>
                  <a:schemeClr val="tx1">
                    <a:lumMod val="75000"/>
                    <a:lumOff val="25000"/>
                  </a:schemeClr>
                </a:solidFill>
              </a:rPr>
              <a:t>Physical acts committed, </a:t>
            </a:r>
            <a:r>
              <a:rPr lang="en-US" sz="2000" b="1" u="sng" dirty="0">
                <a:solidFill>
                  <a:schemeClr val="accent5"/>
                </a:solidFill>
              </a:rPr>
              <a:t>aggression</a:t>
            </a:r>
            <a:r>
              <a:rPr lang="en-US" sz="2000" dirty="0">
                <a:solidFill>
                  <a:schemeClr val="tx1">
                    <a:lumMod val="75000"/>
                    <a:lumOff val="25000"/>
                  </a:schemeClr>
                </a:solidFill>
              </a:rPr>
              <a:t>, or any other behaviors that are committed by a student or group of students against another student </a:t>
            </a:r>
            <a:r>
              <a:rPr lang="en-US" sz="2000" b="1" u="sng" dirty="0">
                <a:solidFill>
                  <a:schemeClr val="accent5"/>
                </a:solidFill>
              </a:rPr>
              <a:t>with the intent</a:t>
            </a:r>
            <a:r>
              <a:rPr lang="en-US" sz="2000" dirty="0">
                <a:solidFill>
                  <a:schemeClr val="tx1">
                    <a:lumMod val="75000"/>
                    <a:lumOff val="25000"/>
                  </a:schemeClr>
                </a:solidFill>
              </a:rPr>
              <a:t> to</a:t>
            </a:r>
          </a:p>
          <a:p>
            <a:pPr marL="457200" indent="-457200" eaLnBrk="1" fontAlgn="auto" hangingPunct="1">
              <a:buClr>
                <a:schemeClr val="accent3"/>
              </a:buClr>
              <a:buFont typeface="+mj-lt"/>
              <a:buAutoNum type="arabicPeriod"/>
              <a:defRPr/>
            </a:pPr>
            <a:r>
              <a:rPr lang="en-US" dirty="0">
                <a:solidFill>
                  <a:schemeClr val="tx1">
                    <a:lumMod val="75000"/>
                    <a:lumOff val="25000"/>
                  </a:schemeClr>
                </a:solidFill>
              </a:rPr>
              <a:t>Harass, ridicule, humiliate, intimidate, or harm the targeted student and</a:t>
            </a:r>
          </a:p>
          <a:p>
            <a:pPr marL="457200" indent="-457200" eaLnBrk="1" fontAlgn="auto" hangingPunct="1">
              <a:buClr>
                <a:schemeClr val="accent3"/>
              </a:buClr>
              <a:buFont typeface="+mj-lt"/>
              <a:buAutoNum type="arabicPeriod"/>
              <a:defRPr/>
            </a:pPr>
            <a:r>
              <a:rPr lang="en-US" dirty="0">
                <a:solidFill>
                  <a:schemeClr val="tx1">
                    <a:lumMod val="75000"/>
                    <a:lumOff val="25000"/>
                  </a:schemeClr>
                </a:solidFill>
              </a:rPr>
              <a:t>Create for the targeted student </a:t>
            </a:r>
            <a:r>
              <a:rPr lang="en-US" b="1" u="sng" dirty="0">
                <a:solidFill>
                  <a:schemeClr val="accent5"/>
                </a:solidFill>
              </a:rPr>
              <a:t>an objectively hostile school </a:t>
            </a:r>
            <a:r>
              <a:rPr lang="en-US" b="1" u="sng" dirty="0" smtClean="0">
                <a:solidFill>
                  <a:schemeClr val="accent5"/>
                </a:solidFill>
              </a:rPr>
              <a:t>environment</a:t>
            </a:r>
          </a:p>
          <a:p>
            <a:pPr marL="0" indent="0" eaLnBrk="1" fontAlgn="auto" hangingPunct="1">
              <a:buClr>
                <a:schemeClr val="accent3"/>
              </a:buClr>
              <a:buFont typeface="Calibri" pitchFamily="34" charset="0"/>
              <a:buNone/>
              <a:defRPr/>
            </a:pPr>
            <a:endParaRPr lang="en-US" dirty="0">
              <a:solidFill>
                <a:schemeClr val="accent2"/>
              </a:solidFill>
            </a:endParaRPr>
          </a:p>
          <a:p>
            <a:pPr marL="91440" indent="-91440" eaLnBrk="1" fontAlgn="auto" hangingPunct="1">
              <a:buClr>
                <a:schemeClr val="accent3"/>
              </a:buClr>
              <a:defRPr/>
            </a:pPr>
            <a:endParaRPr lang="en-US" dirty="0">
              <a:solidFill>
                <a:schemeClr val="tx1">
                  <a:lumMod val="75000"/>
                  <a:lumOff val="25000"/>
                </a:schemeClr>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7779"/>
    </mc:Choice>
    <mc:Fallback>
      <p:transition spd="slow" advTm="77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7925" y="0"/>
            <a:ext cx="97631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1104"/>
    </mc:Choice>
    <mc:Fallback>
      <p:transition spd="slow" advTm="61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5"/>
                </a:solidFill>
              </a:rPr>
              <a:t>What is NOT bullying?</a:t>
            </a:r>
            <a:endParaRPr lang="en-US" dirty="0">
              <a:solidFill>
                <a:schemeClr val="accent5"/>
              </a:solidFill>
            </a:endParaRPr>
          </a:p>
        </p:txBody>
      </p:sp>
      <p:sp>
        <p:nvSpPr>
          <p:cNvPr id="3" name="Content Placeholder 2"/>
          <p:cNvSpPr>
            <a:spLocks noGrp="1"/>
          </p:cNvSpPr>
          <p:nvPr>
            <p:ph idx="1"/>
          </p:nvPr>
        </p:nvSpPr>
        <p:spPr/>
        <p:txBody>
          <a:bodyPr rtlCol="0">
            <a:normAutofit lnSpcReduction="10000"/>
          </a:bodyPr>
          <a:lstStyle/>
          <a:p>
            <a:pPr marL="91440" indent="-91440" eaLnBrk="1" fontAlgn="auto" hangingPunct="1">
              <a:buClr>
                <a:schemeClr val="accent3"/>
              </a:buClr>
              <a:defRPr/>
            </a:pPr>
            <a:r>
              <a:rPr lang="en-US" dirty="0">
                <a:solidFill>
                  <a:schemeClr val="tx2"/>
                </a:solidFill>
                <a:latin typeface="Century Schoolbook" panose="02040604050505020304" pitchFamily="18" charset="0"/>
              </a:rPr>
              <a:t>There are many other types of aggressive behavior that don</a:t>
            </a:r>
            <a:r>
              <a:rPr lang="en-US" altLang="en-US" dirty="0">
                <a:solidFill>
                  <a:schemeClr val="tx2"/>
                </a:solidFill>
                <a:latin typeface="Century Schoolbook" panose="02040604050505020304" pitchFamily="18" charset="0"/>
              </a:rPr>
              <a:t>’</a:t>
            </a:r>
            <a:r>
              <a:rPr lang="en-US" dirty="0">
                <a:solidFill>
                  <a:schemeClr val="tx2"/>
                </a:solidFill>
                <a:latin typeface="Century Schoolbook" panose="02040604050505020304" pitchFamily="18" charset="0"/>
              </a:rPr>
              <a:t>t fit the definition of bullying. </a:t>
            </a:r>
            <a:r>
              <a:rPr lang="en-US" b="1" u="sng" dirty="0">
                <a:solidFill>
                  <a:schemeClr val="accent5"/>
                </a:solidFill>
                <a:latin typeface="Century Schoolbook" panose="02040604050505020304" pitchFamily="18" charset="0"/>
              </a:rPr>
              <a:t>This does not mean that they are any less serious or do not require intervention.</a:t>
            </a:r>
            <a:r>
              <a:rPr lang="en-US" dirty="0">
                <a:solidFill>
                  <a:schemeClr val="tx2"/>
                </a:solidFill>
                <a:latin typeface="Century Schoolbook" panose="02040604050505020304" pitchFamily="18" charset="0"/>
              </a:rPr>
              <a:t> </a:t>
            </a:r>
            <a:endParaRPr lang="en-US" dirty="0" smtClean="0">
              <a:solidFill>
                <a:schemeClr val="tx2"/>
              </a:solidFill>
              <a:latin typeface="Century Schoolbook" panose="02040604050505020304" pitchFamily="18" charset="0"/>
            </a:endParaRPr>
          </a:p>
          <a:p>
            <a:pPr marL="91440" indent="-91440" eaLnBrk="1" fontAlgn="auto" hangingPunct="1">
              <a:buClr>
                <a:schemeClr val="accent3"/>
              </a:buClr>
              <a:defRPr/>
            </a:pPr>
            <a:endParaRPr lang="en-US" dirty="0">
              <a:solidFill>
                <a:schemeClr val="tx2"/>
              </a:solidFill>
              <a:latin typeface="Century Schoolbook" panose="02040604050505020304" pitchFamily="18" charset="0"/>
            </a:endParaRPr>
          </a:p>
          <a:p>
            <a:pPr marL="384048" lvl="1" indent="-182880" eaLnBrk="1" fontAlgn="auto" hangingPunct="1">
              <a:buClr>
                <a:schemeClr val="accent3"/>
              </a:buClr>
              <a:defRPr/>
            </a:pPr>
            <a:r>
              <a:rPr lang="en-US" sz="2400" i="1" dirty="0" smtClean="0">
                <a:solidFill>
                  <a:schemeClr val="accent5">
                    <a:lumMod val="75000"/>
                  </a:schemeClr>
                </a:solidFill>
                <a:latin typeface="Century Schoolbook" panose="02040604050505020304" pitchFamily="18" charset="0"/>
              </a:rPr>
              <a:t>Peer Conflict </a:t>
            </a:r>
            <a:r>
              <a:rPr lang="en-US" sz="2400" i="1" dirty="0" smtClean="0">
                <a:solidFill>
                  <a:schemeClr val="accent5">
                    <a:lumMod val="75000"/>
                  </a:schemeClr>
                </a:solidFill>
                <a:latin typeface="Century Schoolbook" panose="02040604050505020304" pitchFamily="18" charset="0"/>
                <a:sym typeface="Wingdings" panose="05000000000000000000" pitchFamily="2" charset="2"/>
              </a:rPr>
              <a:t> </a:t>
            </a:r>
          </a:p>
          <a:p>
            <a:pPr marL="384048" lvl="1" indent="-182880" eaLnBrk="1" fontAlgn="auto" hangingPunct="1">
              <a:buClr>
                <a:schemeClr val="accent3"/>
              </a:buClr>
              <a:defRPr/>
            </a:pPr>
            <a:r>
              <a:rPr lang="en-US" sz="2400" i="1" dirty="0" smtClean="0">
                <a:solidFill>
                  <a:schemeClr val="accent5">
                    <a:lumMod val="75000"/>
                  </a:schemeClr>
                </a:solidFill>
                <a:latin typeface="Century Schoolbook" panose="02040604050505020304" pitchFamily="18" charset="0"/>
              </a:rPr>
              <a:t>Harassment</a:t>
            </a:r>
          </a:p>
          <a:p>
            <a:pPr marL="201168" lvl="1" indent="0" eaLnBrk="1" fontAlgn="auto" hangingPunct="1">
              <a:buClr>
                <a:schemeClr val="accent3"/>
              </a:buClr>
              <a:buFont typeface="Calibri" panose="020F0502020204030204" pitchFamily="34" charset="0"/>
              <a:buNone/>
              <a:defRPr/>
            </a:pPr>
            <a:r>
              <a:rPr lang="en-US" sz="2400" i="1" dirty="0" smtClean="0">
                <a:solidFill>
                  <a:schemeClr val="accent5">
                    <a:lumMod val="75000"/>
                  </a:schemeClr>
                </a:solidFill>
                <a:latin typeface="Century Schoolbook" panose="02040604050505020304" pitchFamily="18" charset="0"/>
              </a:rPr>
              <a:t>  </a:t>
            </a:r>
            <a:r>
              <a:rPr lang="en-US" i="1" dirty="0" smtClean="0">
                <a:solidFill>
                  <a:schemeClr val="accent5">
                    <a:lumMod val="75000"/>
                  </a:schemeClr>
                </a:solidFill>
                <a:latin typeface="Century Schoolbook" panose="02040604050505020304" pitchFamily="18" charset="0"/>
              </a:rPr>
              <a:t>(</a:t>
            </a:r>
            <a:r>
              <a:rPr lang="en-US" i="1" dirty="0">
                <a:solidFill>
                  <a:schemeClr val="accent5">
                    <a:lumMod val="75000"/>
                  </a:schemeClr>
                </a:solidFill>
                <a:latin typeface="Century Schoolbook" panose="02040604050505020304" pitchFamily="18" charset="0"/>
              </a:rPr>
              <a:t>What we see most</a:t>
            </a:r>
            <a:r>
              <a:rPr lang="en-US" i="1" dirty="0" smtClean="0">
                <a:solidFill>
                  <a:schemeClr val="accent5">
                    <a:lumMod val="75000"/>
                  </a:schemeClr>
                </a:solidFill>
                <a:latin typeface="Century Schoolbook" panose="02040604050505020304" pitchFamily="18" charset="0"/>
              </a:rPr>
              <a:t>)</a:t>
            </a:r>
            <a:endParaRPr lang="en-US" i="1" dirty="0">
              <a:solidFill>
                <a:schemeClr val="accent5">
                  <a:lumMod val="75000"/>
                </a:schemeClr>
              </a:solidFill>
              <a:latin typeface="Century Schoolbook" panose="02040604050505020304" pitchFamily="18" charset="0"/>
            </a:endParaRPr>
          </a:p>
          <a:p>
            <a:pPr marL="384048" lvl="1" indent="-182880" eaLnBrk="1" fontAlgn="auto" hangingPunct="1">
              <a:buClr>
                <a:schemeClr val="accent3"/>
              </a:buClr>
              <a:defRPr/>
            </a:pPr>
            <a:r>
              <a:rPr lang="en-US" sz="2400" dirty="0">
                <a:solidFill>
                  <a:schemeClr val="tx2"/>
                </a:solidFill>
                <a:latin typeface="Century Schoolbook" panose="02040604050505020304" pitchFamily="18" charset="0"/>
              </a:rPr>
              <a:t>Teen Dating Violence</a:t>
            </a:r>
          </a:p>
          <a:p>
            <a:pPr marL="384048" lvl="1" indent="-182880" eaLnBrk="1" fontAlgn="auto" hangingPunct="1">
              <a:buClr>
                <a:schemeClr val="accent3"/>
              </a:buClr>
              <a:defRPr/>
            </a:pPr>
            <a:r>
              <a:rPr lang="en-US" sz="2400" dirty="0">
                <a:solidFill>
                  <a:schemeClr val="tx2"/>
                </a:solidFill>
                <a:latin typeface="Century Schoolbook" panose="02040604050505020304" pitchFamily="18" charset="0"/>
              </a:rPr>
              <a:t>Hazing</a:t>
            </a:r>
          </a:p>
          <a:p>
            <a:pPr marL="384048" lvl="1" indent="-182880" eaLnBrk="1" fontAlgn="auto" hangingPunct="1">
              <a:buClr>
                <a:schemeClr val="accent3"/>
              </a:buClr>
              <a:defRPr/>
            </a:pPr>
            <a:r>
              <a:rPr lang="en-US" sz="2400" dirty="0">
                <a:solidFill>
                  <a:schemeClr val="tx2"/>
                </a:solidFill>
                <a:latin typeface="Century Schoolbook" panose="02040604050505020304" pitchFamily="18" charset="0"/>
              </a:rPr>
              <a:t>Gang Violence</a:t>
            </a:r>
          </a:p>
          <a:p>
            <a:pPr marL="384048" lvl="1" indent="-182880" eaLnBrk="1" fontAlgn="auto" hangingPunct="1">
              <a:buClr>
                <a:schemeClr val="accent3"/>
              </a:buClr>
              <a:defRPr/>
            </a:pPr>
            <a:r>
              <a:rPr lang="en-US" sz="2400" dirty="0" smtClean="0">
                <a:solidFill>
                  <a:schemeClr val="tx2"/>
                </a:solidFill>
                <a:latin typeface="Century Schoolbook" panose="02040604050505020304" pitchFamily="18" charset="0"/>
              </a:rPr>
              <a:t>Stalking</a:t>
            </a:r>
            <a:endParaRPr lang="en-US" sz="2400" dirty="0">
              <a:solidFill>
                <a:schemeClr val="tx2"/>
              </a:solidFill>
              <a:latin typeface="Century Schoolbook" panose="02040604050505020304" pitchFamily="18" charset="0"/>
            </a:endParaRPr>
          </a:p>
          <a:p>
            <a:pPr marL="91440" indent="-91440" eaLnBrk="1" fontAlgn="auto" hangingPunct="1">
              <a:buClr>
                <a:schemeClr val="accent3"/>
              </a:buClr>
              <a:defRPr/>
            </a:pPr>
            <a:endParaRPr lang="en-US" dirty="0">
              <a:solidFill>
                <a:schemeClr val="tx1">
                  <a:lumMod val="75000"/>
                  <a:lumOff val="25000"/>
                </a:schemeClr>
              </a:solidFill>
            </a:endParaRPr>
          </a:p>
        </p:txBody>
      </p:sp>
      <p:pic>
        <p:nvPicPr>
          <p:cNvPr id="14340" name="Picture 2" descr="http://t2.gstatic.com/images?q=tbn:ANd9GcQJN-sZQ3JtKexlrLgqulHtIDT_MIcg1nD0Z0Hh1F-CHayRGE8j:blog.logmycalls.com/Portals/155740/images/argument-sales-market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1838" y="2655888"/>
            <a:ext cx="4168775"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8136"/>
    </mc:Choice>
    <mc:Fallback>
      <p:transition spd="slow" advTm="98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5"/>
                </a:solidFill>
              </a:rPr>
              <a:t>Conflict or Bullying?</a:t>
            </a:r>
            <a:endParaRPr lang="en-US" dirty="0">
              <a:solidFill>
                <a:schemeClr val="accent5"/>
              </a:solidFill>
            </a:endParaRPr>
          </a:p>
        </p:txBody>
      </p:sp>
      <p:pic>
        <p:nvPicPr>
          <p:cNvPr id="15363"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000125" y="1898650"/>
            <a:ext cx="9199563" cy="4424363"/>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3961"/>
    </mc:Choice>
    <mc:Fallback>
      <p:transition spd="slow" advTm="103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5"/>
                </a:solidFill>
              </a:rPr>
              <a:t>Bullying TARGET Risk Factors…</a:t>
            </a:r>
            <a:endParaRPr lang="en-US" dirty="0">
              <a:solidFill>
                <a:schemeClr val="accent5"/>
              </a:solidFill>
            </a:endParaRPr>
          </a:p>
        </p:txBody>
      </p:sp>
      <p:sp>
        <p:nvSpPr>
          <p:cNvPr id="5" name="Content Placeholder 4"/>
          <p:cNvSpPr>
            <a:spLocks noGrp="1"/>
          </p:cNvSpPr>
          <p:nvPr>
            <p:ph idx="1"/>
          </p:nvPr>
        </p:nvSpPr>
        <p:spPr/>
        <p:txBody>
          <a:bodyPr rtlCol="0">
            <a:normAutofit lnSpcReduction="10000"/>
          </a:bodyPr>
          <a:lstStyle/>
          <a:p>
            <a:pPr marL="342900" indent="-342900" eaLnBrk="1" hangingPunct="1">
              <a:lnSpc>
                <a:spcPct val="100000"/>
              </a:lnSpc>
              <a:spcBef>
                <a:spcPct val="20000"/>
              </a:spcBef>
              <a:spcAft>
                <a:spcPct val="0"/>
              </a:spcAft>
              <a:buClrTx/>
              <a:buSzTx/>
              <a:buFont typeface="Arial" panose="020B0604020202020204" pitchFamily="34" charset="0"/>
              <a:buChar char="•"/>
              <a:defRPr/>
            </a:pPr>
            <a:r>
              <a:rPr lang="en-US" sz="2800" dirty="0">
                <a:solidFill>
                  <a:schemeClr val="tx2"/>
                </a:solidFill>
                <a:latin typeface="Century Schoolbook" panose="02040604050505020304" pitchFamily="18" charset="0"/>
                <a:ea typeface="MS PGothic" panose="020B0600070205080204" pitchFamily="34" charset="-128"/>
              </a:rPr>
              <a:t>Perceived as </a:t>
            </a:r>
            <a:r>
              <a:rPr lang="en-US" altLang="en-US" sz="2800" dirty="0">
                <a:solidFill>
                  <a:schemeClr val="accent5"/>
                </a:solidFill>
                <a:latin typeface="Century Schoolbook" panose="02040604050505020304" pitchFamily="18" charset="0"/>
                <a:ea typeface="MS PGothic" panose="020B0600070205080204" pitchFamily="34" charset="-128"/>
              </a:rPr>
              <a:t>“</a:t>
            </a:r>
            <a:r>
              <a:rPr lang="en-US" sz="2800" dirty="0">
                <a:solidFill>
                  <a:schemeClr val="accent5"/>
                </a:solidFill>
                <a:latin typeface="Century Schoolbook" panose="02040604050505020304" pitchFamily="18" charset="0"/>
                <a:ea typeface="MS PGothic" panose="020B0600070205080204" pitchFamily="34" charset="-128"/>
              </a:rPr>
              <a:t>being different</a:t>
            </a:r>
            <a:r>
              <a:rPr lang="en-US" altLang="en-US" sz="2800" dirty="0">
                <a:solidFill>
                  <a:schemeClr val="accent5"/>
                </a:solidFill>
                <a:latin typeface="Century Schoolbook" panose="02040604050505020304" pitchFamily="18" charset="0"/>
                <a:ea typeface="MS PGothic" panose="020B0600070205080204" pitchFamily="34" charset="-128"/>
              </a:rPr>
              <a:t>”</a:t>
            </a:r>
            <a:r>
              <a:rPr lang="en-US" sz="2800" dirty="0">
                <a:solidFill>
                  <a:schemeClr val="accent5"/>
                </a:solidFill>
                <a:latin typeface="Century Schoolbook" panose="02040604050505020304" pitchFamily="18" charset="0"/>
                <a:ea typeface="MS PGothic" panose="020B0600070205080204" pitchFamily="34" charset="-128"/>
              </a:rPr>
              <a:t> </a:t>
            </a:r>
            <a:r>
              <a:rPr lang="en-US" sz="2800" dirty="0">
                <a:solidFill>
                  <a:schemeClr val="tx2"/>
                </a:solidFill>
                <a:latin typeface="Century Schoolbook" panose="02040604050505020304" pitchFamily="18" charset="0"/>
                <a:ea typeface="MS PGothic" panose="020B0600070205080204" pitchFamily="34" charset="-128"/>
              </a:rPr>
              <a:t>from peers</a:t>
            </a:r>
          </a:p>
          <a:p>
            <a:pPr marL="342900" indent="-342900" eaLnBrk="1" hangingPunct="1">
              <a:lnSpc>
                <a:spcPct val="100000"/>
              </a:lnSpc>
              <a:spcBef>
                <a:spcPct val="20000"/>
              </a:spcBef>
              <a:spcAft>
                <a:spcPct val="0"/>
              </a:spcAft>
              <a:buClrTx/>
              <a:buSzTx/>
              <a:buFont typeface="Arial" panose="020B0604020202020204" pitchFamily="34" charset="0"/>
              <a:buChar char="•"/>
              <a:defRPr/>
            </a:pPr>
            <a:r>
              <a:rPr lang="en-US" sz="2800" dirty="0">
                <a:solidFill>
                  <a:schemeClr val="tx2"/>
                </a:solidFill>
                <a:latin typeface="Century Schoolbook" panose="02040604050505020304" pitchFamily="18" charset="0"/>
                <a:ea typeface="MS PGothic" panose="020B0600070205080204" pitchFamily="34" charset="-128"/>
              </a:rPr>
              <a:t>Perceived sexual orientation</a:t>
            </a:r>
          </a:p>
          <a:p>
            <a:pPr marL="342900" indent="-342900" eaLnBrk="1" hangingPunct="1">
              <a:lnSpc>
                <a:spcPct val="100000"/>
              </a:lnSpc>
              <a:spcBef>
                <a:spcPct val="20000"/>
              </a:spcBef>
              <a:spcAft>
                <a:spcPct val="0"/>
              </a:spcAft>
              <a:buClrTx/>
              <a:buSzTx/>
              <a:buFont typeface="Arial" panose="020B0604020202020204" pitchFamily="34" charset="0"/>
              <a:buChar char="•"/>
              <a:defRPr/>
            </a:pPr>
            <a:r>
              <a:rPr lang="en-US" sz="2800" dirty="0">
                <a:solidFill>
                  <a:schemeClr val="tx2"/>
                </a:solidFill>
                <a:latin typeface="Century Schoolbook" panose="02040604050505020304" pitchFamily="18" charset="0"/>
                <a:ea typeface="MS PGothic" panose="020B0600070205080204" pitchFamily="34" charset="-128"/>
              </a:rPr>
              <a:t>Perceived ability/disability level</a:t>
            </a:r>
          </a:p>
          <a:p>
            <a:pPr marL="342900" indent="-342900" eaLnBrk="1" hangingPunct="1">
              <a:lnSpc>
                <a:spcPct val="100000"/>
              </a:lnSpc>
              <a:spcBef>
                <a:spcPct val="20000"/>
              </a:spcBef>
              <a:spcAft>
                <a:spcPct val="0"/>
              </a:spcAft>
              <a:buClrTx/>
              <a:buSzTx/>
              <a:buFont typeface="Arial" panose="020B0604020202020204" pitchFamily="34" charset="0"/>
              <a:buChar char="•"/>
              <a:defRPr/>
            </a:pPr>
            <a:r>
              <a:rPr lang="en-US" sz="2800" dirty="0">
                <a:solidFill>
                  <a:schemeClr val="tx2"/>
                </a:solidFill>
                <a:latin typeface="Century Schoolbook" panose="02040604050505020304" pitchFamily="18" charset="0"/>
                <a:ea typeface="MS PGothic" panose="020B0600070205080204" pitchFamily="34" charset="-128"/>
              </a:rPr>
              <a:t>Perceived socioeconomic status</a:t>
            </a:r>
          </a:p>
          <a:p>
            <a:pPr marL="342900" indent="-342900" eaLnBrk="1" hangingPunct="1">
              <a:lnSpc>
                <a:spcPct val="100000"/>
              </a:lnSpc>
              <a:spcBef>
                <a:spcPct val="20000"/>
              </a:spcBef>
              <a:spcAft>
                <a:spcPct val="0"/>
              </a:spcAft>
              <a:buClrTx/>
              <a:buSzTx/>
              <a:buFont typeface="Arial" panose="020B0604020202020204" pitchFamily="34" charset="0"/>
              <a:buChar char="•"/>
              <a:defRPr/>
            </a:pPr>
            <a:r>
              <a:rPr lang="en-US" sz="2800" dirty="0">
                <a:solidFill>
                  <a:schemeClr val="tx2"/>
                </a:solidFill>
                <a:latin typeface="Century Schoolbook" panose="02040604050505020304" pitchFamily="18" charset="0"/>
                <a:ea typeface="MS PGothic" panose="020B0600070205080204" pitchFamily="34" charset="-128"/>
              </a:rPr>
              <a:t>Poor social skills</a:t>
            </a:r>
          </a:p>
          <a:p>
            <a:pPr marL="342900" indent="-342900" eaLnBrk="1" hangingPunct="1">
              <a:lnSpc>
                <a:spcPct val="100000"/>
              </a:lnSpc>
              <a:spcBef>
                <a:spcPct val="20000"/>
              </a:spcBef>
              <a:spcAft>
                <a:spcPct val="0"/>
              </a:spcAft>
              <a:buClrTx/>
              <a:buSzTx/>
              <a:buFont typeface="Arial" panose="020B0604020202020204" pitchFamily="34" charset="0"/>
              <a:buChar char="•"/>
              <a:defRPr/>
            </a:pPr>
            <a:r>
              <a:rPr lang="en-US" sz="2800" dirty="0">
                <a:solidFill>
                  <a:schemeClr val="tx2"/>
                </a:solidFill>
                <a:latin typeface="Century Schoolbook" panose="02040604050505020304" pitchFamily="18" charset="0"/>
                <a:ea typeface="MS PGothic" panose="020B0600070205080204" pitchFamily="34" charset="-128"/>
              </a:rPr>
              <a:t>Socially isolated/few friends</a:t>
            </a:r>
          </a:p>
          <a:p>
            <a:pPr marL="342900" indent="-342900" eaLnBrk="1" hangingPunct="1">
              <a:lnSpc>
                <a:spcPct val="100000"/>
              </a:lnSpc>
              <a:spcBef>
                <a:spcPct val="20000"/>
              </a:spcBef>
              <a:spcAft>
                <a:spcPct val="0"/>
              </a:spcAft>
              <a:buClrTx/>
              <a:buSzTx/>
              <a:buFont typeface="Arial" panose="020B0604020202020204" pitchFamily="34" charset="0"/>
              <a:buChar char="•"/>
              <a:defRPr/>
            </a:pPr>
            <a:r>
              <a:rPr lang="en-US" sz="2800" dirty="0">
                <a:solidFill>
                  <a:schemeClr val="tx2"/>
                </a:solidFill>
                <a:latin typeface="Century Schoolbook" panose="02040604050505020304" pitchFamily="18" charset="0"/>
                <a:ea typeface="MS PGothic" panose="020B0600070205080204" pitchFamily="34" charset="-128"/>
              </a:rPr>
              <a:t>Overweight/underweight</a:t>
            </a:r>
          </a:p>
          <a:p>
            <a:pPr marL="342900" indent="-342900" eaLnBrk="1" hangingPunct="1">
              <a:lnSpc>
                <a:spcPct val="100000"/>
              </a:lnSpc>
              <a:spcBef>
                <a:spcPct val="20000"/>
              </a:spcBef>
              <a:spcAft>
                <a:spcPct val="0"/>
              </a:spcAft>
              <a:buClrTx/>
              <a:buSzTx/>
              <a:buFont typeface="Arial" panose="020B0604020202020204" pitchFamily="34" charset="0"/>
              <a:buChar char="•"/>
              <a:defRPr/>
            </a:pPr>
            <a:r>
              <a:rPr lang="en-US" sz="2800" dirty="0">
                <a:solidFill>
                  <a:schemeClr val="tx2"/>
                </a:solidFill>
                <a:latin typeface="Century Schoolbook" panose="02040604050505020304" pitchFamily="18" charset="0"/>
                <a:ea typeface="MS PGothic" panose="020B0600070205080204" pitchFamily="34" charset="-128"/>
              </a:rPr>
              <a:t>Many more….</a:t>
            </a:r>
            <a:r>
              <a:rPr lang="en-US" sz="2800" dirty="0">
                <a:solidFill>
                  <a:schemeClr val="accent5"/>
                </a:solidFill>
                <a:latin typeface="Century Schoolbook" panose="02040604050505020304" pitchFamily="18" charset="0"/>
                <a:ea typeface="MS PGothic" panose="020B0600070205080204" pitchFamily="34" charset="-128"/>
              </a:rPr>
              <a:t>basic premise of </a:t>
            </a:r>
            <a:r>
              <a:rPr lang="en-US" altLang="en-US" sz="2800" dirty="0">
                <a:solidFill>
                  <a:schemeClr val="accent5"/>
                </a:solidFill>
                <a:latin typeface="Century Schoolbook" panose="02040604050505020304" pitchFamily="18" charset="0"/>
                <a:ea typeface="MS PGothic" panose="020B0600070205080204" pitchFamily="34" charset="-128"/>
              </a:rPr>
              <a:t>“</a:t>
            </a:r>
            <a:r>
              <a:rPr lang="en-US" sz="2800" dirty="0">
                <a:solidFill>
                  <a:schemeClr val="accent5"/>
                </a:solidFill>
                <a:latin typeface="Century Schoolbook" panose="02040604050505020304" pitchFamily="18" charset="0"/>
                <a:ea typeface="MS PGothic" panose="020B0600070205080204" pitchFamily="34" charset="-128"/>
              </a:rPr>
              <a:t>perceived difference</a:t>
            </a:r>
            <a:r>
              <a:rPr lang="en-US" altLang="en-US" sz="2800" dirty="0">
                <a:solidFill>
                  <a:schemeClr val="accent5"/>
                </a:solidFill>
                <a:latin typeface="Century Schoolbook" panose="02040604050505020304" pitchFamily="18" charset="0"/>
                <a:ea typeface="MS PGothic" panose="020B0600070205080204" pitchFamily="34" charset="-128"/>
              </a:rPr>
              <a:t>”</a:t>
            </a:r>
            <a:endParaRPr lang="en-US" sz="2800" dirty="0">
              <a:solidFill>
                <a:schemeClr val="accent5"/>
              </a:solidFill>
              <a:latin typeface="Century Schoolbook" panose="02040604050505020304" pitchFamily="18" charset="0"/>
              <a:ea typeface="MS PGothic" panose="020B0600070205080204" pitchFamily="34" charset="-128"/>
            </a:endParaRPr>
          </a:p>
          <a:p>
            <a:pPr marL="91440" indent="-91440" eaLnBrk="1" fontAlgn="auto" hangingPunct="1">
              <a:buClr>
                <a:schemeClr val="accent3"/>
              </a:buClr>
              <a:defRPr/>
            </a:pPr>
            <a:endParaRPr lang="en-US" dirty="0">
              <a:solidFill>
                <a:schemeClr val="tx1">
                  <a:lumMod val="75000"/>
                  <a:lumOff val="25000"/>
                </a:schemeClr>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4690"/>
    </mc:Choice>
    <mc:Fallback>
      <p:transition spd="slow" advTm="64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docProps/app.xml><?xml version="1.0" encoding="utf-8"?>
<Properties xmlns="http://schemas.openxmlformats.org/officeDocument/2006/extended-properties" xmlns:vt="http://schemas.openxmlformats.org/officeDocument/2006/docPropsVTypes">
  <Template>Retrospect</Template>
  <TotalTime>396</TotalTime>
  <Words>1557</Words>
  <Application>Microsoft Office PowerPoint</Application>
  <PresentationFormat>Widescreen</PresentationFormat>
  <Paragraphs>152</Paragraphs>
  <Slides>18</Slides>
  <Notes>0</Notes>
  <HiddenSlides>0</HiddenSlides>
  <MMClips>18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Calibri</vt:lpstr>
      <vt:lpstr>Arial</vt:lpstr>
      <vt:lpstr>Calibri Light</vt:lpstr>
      <vt:lpstr>Baskerville Old Face</vt:lpstr>
      <vt:lpstr>Century Schoolbook</vt:lpstr>
      <vt:lpstr>Courier New</vt:lpstr>
      <vt:lpstr>Wingdings</vt:lpstr>
      <vt:lpstr>MS PGothic</vt:lpstr>
      <vt:lpstr>Retrospect</vt:lpstr>
      <vt:lpstr>HEA 1423 Anti-Bullying Law Community Meeting</vt:lpstr>
      <vt:lpstr>By the numbers…</vt:lpstr>
      <vt:lpstr>The Voiceless…</vt:lpstr>
      <vt:lpstr>HEA 1423 Timeline</vt:lpstr>
      <vt:lpstr>Bullying…The LEGAL Definition</vt:lpstr>
      <vt:lpstr>PowerPoint Presentation</vt:lpstr>
      <vt:lpstr>What is NOT bullying?</vt:lpstr>
      <vt:lpstr>Conflict or Bullying?</vt:lpstr>
      <vt:lpstr>Bullying TARGET Risk Factors…</vt:lpstr>
      <vt:lpstr>Why do students bully others?</vt:lpstr>
      <vt:lpstr>Effects on Targets</vt:lpstr>
      <vt:lpstr>Tippecanoe Valley School Corporation Anti-Bullying Policy</vt:lpstr>
      <vt:lpstr>TVSC Bullying/Cyberbullying Policy: Indiana Code 20-33-8-0.2</vt:lpstr>
      <vt:lpstr>Keys to the policy…</vt:lpstr>
      <vt:lpstr>Addressing Bullying…</vt:lpstr>
      <vt:lpstr>Areas of Concern in Our Schools</vt:lpstr>
      <vt:lpstr>Addressing Our Reality at TVSC…</vt:lpstr>
      <vt:lpstr>Q &amp; A</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 1423 Anti-Bullying Law Community Meeting</dc:title>
  <dc:creator>Scott Backus</dc:creator>
  <cp:lastModifiedBy>Scott Backus</cp:lastModifiedBy>
  <cp:revision>29</cp:revision>
  <dcterms:created xsi:type="dcterms:W3CDTF">2013-11-25T14:53:35Z</dcterms:created>
  <dcterms:modified xsi:type="dcterms:W3CDTF">2013-12-05T22:10:00Z</dcterms:modified>
</cp:coreProperties>
</file>